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1"/>
  </p:notesMasterIdLst>
  <p:sldIdLst>
    <p:sldId id="256" r:id="rId2"/>
    <p:sldId id="266" r:id="rId3"/>
    <p:sldId id="259" r:id="rId4"/>
    <p:sldId id="261" r:id="rId5"/>
    <p:sldId id="260" r:id="rId6"/>
    <p:sldId id="262" r:id="rId7"/>
    <p:sldId id="264" r:id="rId8"/>
    <p:sldId id="263" r:id="rId9"/>
    <p:sldId id="265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66"/>
    <a:srgbClr val="77777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4" d="100"/>
          <a:sy n="44" d="100"/>
        </p:scale>
        <p:origin x="-126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84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E95CEDA-87EF-47A8-84D4-6F8654DBCAA3}" type="datetimeFigureOut">
              <a:rPr lang="ru-RU"/>
              <a:pPr>
                <a:defRPr/>
              </a:pPr>
              <a:t>13.11.2014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4186683-ED97-42F4-8CEF-6907391B1EE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ый треугольник 9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Группа 1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Полилиния 6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7" name="Полилиния 7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8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0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1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E728832B-516E-4332-8371-41DA2470C5EE}" type="datetimeFigureOut">
              <a:rPr lang="ru-RU"/>
              <a:pPr>
                <a:defRPr/>
              </a:pPr>
              <a:t>13.11.2014</a:t>
            </a:fld>
            <a:endParaRPr lang="ru-RU"/>
          </a:p>
        </p:txBody>
      </p:sp>
      <p:sp>
        <p:nvSpPr>
          <p:cNvPr id="12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11047CFF-F8A6-45BE-8572-4B31E4B7A2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8A1D87-0598-4E42-B003-FC571AA6698C}" type="datetimeFigureOut">
              <a:rPr lang="ru-RU"/>
              <a:pPr>
                <a:defRPr/>
              </a:pPr>
              <a:t>13.11.2014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D5BE8B-C578-4CBA-B9EC-5763732786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B0DDDD-2C06-4C83-AF60-DBC921FA4EF5}" type="datetimeFigureOut">
              <a:rPr lang="ru-RU"/>
              <a:pPr>
                <a:defRPr/>
              </a:pPr>
              <a:t>13.11.2014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F13FF6-C8A2-4C25-B364-6E2EED4DF3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1_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481138"/>
            <a:ext cx="8229600" cy="4525962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52E296-54FA-4768-8EDA-EBFDB7A5B076}" type="datetimeFigureOut">
              <a:rPr lang="ru-RU"/>
              <a:pPr>
                <a:defRPr/>
              </a:pPr>
              <a:t>13.11.2014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FFB8FA-931D-4196-81D4-240E30BBA0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732462"/>
          </a:xfrm>
        </p:spPr>
        <p:txBody>
          <a:bodyPr/>
          <a:lstStyle/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CBC11F-5E00-42C5-8BD5-A5F030BF73C9}" type="datetimeFigureOut">
              <a:rPr lang="ru-RU"/>
              <a:pPr>
                <a:defRPr/>
              </a:pPr>
              <a:t>13.11.2014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A88931-10A9-41EC-A479-BE79819D43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4EA788-D0E2-4E85-94E8-DFBD3C249F6A}" type="datetimeFigureOut">
              <a:rPr lang="ru-RU"/>
              <a:pPr>
                <a:defRPr/>
              </a:pPr>
              <a:t>13.11.2014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BED4F2-AFC3-42D7-807E-94610C0DCF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ашивка 6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Нашивка 7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0F817E7-C007-4760-9719-EACD3BEE42D6}" type="datetimeFigureOut">
              <a:rPr lang="ru-RU"/>
              <a:pPr>
                <a:defRPr/>
              </a:pPr>
              <a:t>13.11.2014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F1488E4-E10B-4C42-9B36-058B881622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E9838C-AC42-459D-B4D0-00350BE849CC}" type="datetimeFigureOut">
              <a:rPr lang="ru-RU"/>
              <a:pPr>
                <a:defRPr/>
              </a:pPr>
              <a:t>13.11.2014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68F8D3-2666-48DD-8AF6-063FAF9EDC7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3E71C67-DF62-4446-BB17-AF86C2A3EE7E}" type="datetimeFigureOut">
              <a:rPr lang="ru-RU"/>
              <a:pPr>
                <a:defRPr/>
              </a:pPr>
              <a:t>13.11.2014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F967505-3B67-4E5F-A11F-5AF539B961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7C667D-A93D-4426-BF41-0945DF77721E}" type="datetimeFigureOut">
              <a:rPr lang="ru-RU"/>
              <a:pPr>
                <a:defRPr/>
              </a:pPr>
              <a:t>13.11.2014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4A8A6B-2147-4F67-BF14-C7A08D7309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AF173-CB74-4D5B-839F-A69617D47410}" type="datetimeFigureOut">
              <a:rPr lang="ru-RU"/>
              <a:pPr>
                <a:defRPr/>
              </a:pPr>
              <a:t>13.11.2014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EC6298-7755-4384-8159-D00E18024D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3F76142-4DE0-4896-ACBA-C8204BF38E21}" type="datetimeFigureOut">
              <a:rPr lang="ru-RU"/>
              <a:pPr>
                <a:defRPr/>
              </a:pPr>
              <a:t>13.11.2014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621E0E0-1F7B-4847-BB29-D3252D12FB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лилиния 7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Полилиния 8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Нашивка 11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Нашивка 12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647B0F7A-5AB8-41F3-9A56-7443AF35451B}" type="datetimeFigureOut">
              <a:rPr lang="ru-RU"/>
              <a:pPr>
                <a:defRPr/>
              </a:pPr>
              <a:t>13.11.2014</a:t>
            </a:fld>
            <a:endParaRPr lang="ru-RU"/>
          </a:p>
        </p:txBody>
      </p:sp>
      <p:sp>
        <p:nvSpPr>
          <p:cNvPr id="12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BA61B167-A1C3-4884-B049-0F24E60F91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5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3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FA667756-83BA-4488-B2E3-E2AC9EFDF29D}" type="datetimeFigureOut">
              <a:rPr lang="ru-RU"/>
              <a:pPr>
                <a:defRPr/>
              </a:pPr>
              <a:t>13.11.2014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E8A2BA56-F943-4FAC-8DC0-2D2BB1E877E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14" r:id="rId2"/>
    <p:sldLayoutId id="2147483723" r:id="rId3"/>
    <p:sldLayoutId id="2147483715" r:id="rId4"/>
    <p:sldLayoutId id="2147483724" r:id="rId5"/>
    <p:sldLayoutId id="2147483716" r:id="rId6"/>
    <p:sldLayoutId id="2147483717" r:id="rId7"/>
    <p:sldLayoutId id="2147483725" r:id="rId8"/>
    <p:sldLayoutId id="2147483726" r:id="rId9"/>
    <p:sldLayoutId id="2147483718" r:id="rId10"/>
    <p:sldLayoutId id="2147483719" r:id="rId11"/>
    <p:sldLayoutId id="2147483720" r:id="rId12"/>
    <p:sldLayoutId id="2147483721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file:///C:\Documents%20and%20Settings\&#1040;&#1076;&#1084;&#1080;&#1085;&#1080;&#1089;&#1090;&#1088;&#1072;&#1090;&#1086;&#1088;\&#1056;&#1072;&#1073;&#1086;&#1095;&#1080;&#1081;%20&#1089;&#1090;&#1086;&#1083;\&#1072;&#1089;&#1090;&#1088;&#1072;&#1093;&#1072;&#1085;&#1100;\&#1057;&#1084;&#1086;&#1083;&#1077;&#1085;&#1089;&#1082;+.pptx%23-1,8,&#1057;&#1083;&#1072;&#1081;&#1076;%208" TargetMode="Externa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900113" y="549275"/>
            <a:ext cx="7772400" cy="1830388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algn="ctr" eaLnBrk="1" hangingPunct="1">
              <a:defRPr/>
            </a:pPr>
            <a:r>
              <a:rPr lang="ru-RU" dirty="0" smtClean="0"/>
              <a:t>Исследовательская и проектная деятельность</a:t>
            </a:r>
            <a:br>
              <a:rPr lang="ru-RU" dirty="0" smtClean="0"/>
            </a:br>
            <a:endParaRPr lang="ru-RU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6386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2924175"/>
            <a:ext cx="7772400" cy="2376488"/>
          </a:xfrm>
        </p:spPr>
        <p:txBody>
          <a:bodyPr/>
          <a:lstStyle/>
          <a:p>
            <a:pPr marR="0" algn="ctr" eaLnBrk="1" hangingPunct="1">
              <a:lnSpc>
                <a:spcPct val="90000"/>
              </a:lnSpc>
            </a:pPr>
            <a:r>
              <a:rPr lang="ru-RU" sz="2800" b="1" smtClean="0"/>
              <a:t>Яковлева Ирина Алексеевна</a:t>
            </a:r>
          </a:p>
          <a:p>
            <a:pPr marR="0" algn="ctr" eaLnBrk="1" hangingPunct="1">
              <a:lnSpc>
                <a:spcPct val="90000"/>
              </a:lnSpc>
            </a:pPr>
            <a:endParaRPr lang="ru-RU" sz="2800" b="1" smtClean="0"/>
          </a:p>
          <a:p>
            <a:pPr marR="0" eaLnBrk="1" hangingPunct="1">
              <a:lnSpc>
                <a:spcPct val="90000"/>
              </a:lnSpc>
            </a:pPr>
            <a:r>
              <a:rPr lang="ru-RU" sz="2300" smtClean="0"/>
              <a:t>Ленинградский областной институт развития образования, </a:t>
            </a:r>
          </a:p>
          <a:p>
            <a:pPr marR="0" eaLnBrk="1" hangingPunct="1">
              <a:lnSpc>
                <a:spcPct val="90000"/>
              </a:lnSpc>
            </a:pPr>
            <a:r>
              <a:rPr lang="ru-RU" sz="2300" smtClean="0"/>
              <a:t>старший преподаватель</a:t>
            </a:r>
          </a:p>
          <a:p>
            <a:pPr marR="0" eaLnBrk="1" hangingPunct="1">
              <a:lnSpc>
                <a:spcPct val="90000"/>
              </a:lnSpc>
            </a:pPr>
            <a:r>
              <a:rPr lang="ru-RU" sz="230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4663" y="150812"/>
            <a:ext cx="8229600" cy="1143001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/>
              <a:t> Учебно-исследовательская проектная деятельность</a:t>
            </a:r>
            <a:endParaRPr lang="ru-RU" dirty="0"/>
          </a:p>
        </p:txBody>
      </p:sp>
      <p:sp>
        <p:nvSpPr>
          <p:cNvPr id="17410" name="Текст 1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17411" name="Текст 14"/>
          <p:cNvSpPr>
            <a:spLocks noGrp="1"/>
          </p:cNvSpPr>
          <p:nvPr>
            <p:ph type="body" sz="half" idx="3"/>
          </p:nvPr>
        </p:nvSpPr>
        <p:spPr>
          <a:xfrm>
            <a:off x="4645025" y="5410200"/>
            <a:ext cx="4041775" cy="762000"/>
          </a:xfrm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625"/>
            <a:ext cx="4040188" cy="3941763"/>
          </a:xfrm>
        </p:spPr>
        <p:txBody>
          <a:bodyPr>
            <a:normAutofit fontScale="92500" lnSpcReduction="20000"/>
          </a:bodyPr>
          <a:lstStyle/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ru-RU" dirty="0" smtClean="0"/>
              <a:t>Может быть организована с учащимися 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ru-RU" dirty="0" smtClean="0"/>
              <a:t> начальной,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ru-RU" dirty="0" smtClean="0"/>
              <a:t> основной, 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ru-RU" dirty="0" smtClean="0"/>
              <a:t> старшей школы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ru-RU" dirty="0" smtClean="0"/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ru-RU" dirty="0" smtClean="0"/>
              <a:t>С максимальной эффективностью организуется с учащимися подросткового возраста,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ru-RU" dirty="0"/>
          </a:p>
        </p:txBody>
      </p:sp>
      <p:sp>
        <p:nvSpPr>
          <p:cNvPr id="17413" name="Содержимое 15"/>
          <p:cNvSpPr>
            <a:spLocks noGrp="1"/>
          </p:cNvSpPr>
          <p:nvPr>
            <p:ph sz="quarter" idx="4"/>
          </p:nvPr>
        </p:nvSpPr>
        <p:spPr>
          <a:xfrm>
            <a:off x="4645025" y="1444625"/>
            <a:ext cx="4284663" cy="3941763"/>
          </a:xfrm>
          <a:ln>
            <a:prstDash val="solid"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ru-RU" smtClean="0"/>
              <a:t>Возраст, совпадающий с периодом поиска пространства удовлетворения в сфере полагания себя (через свое действие) в пространстве возможностей его осуществления. </a:t>
            </a:r>
          </a:p>
          <a:p>
            <a:pPr eaLnBrk="1" hangingPunct="1">
              <a:spcBef>
                <a:spcPct val="0"/>
              </a:spcBef>
            </a:pPr>
            <a:endParaRPr lang="ru-RU" smtClean="0"/>
          </a:p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000" i="1" dirty="0" smtClean="0"/>
              <a:t/>
            </a:r>
            <a:br>
              <a:rPr lang="ru-RU" sz="4000" i="1" dirty="0" smtClean="0"/>
            </a:br>
            <a:r>
              <a:rPr lang="ru-RU" sz="4000" i="1" dirty="0" smtClean="0"/>
              <a:t/>
            </a:r>
            <a:br>
              <a:rPr lang="ru-RU" sz="4000" i="1" dirty="0" smtClean="0"/>
            </a:br>
            <a:r>
              <a:rPr lang="ru-RU" sz="3600" dirty="0" smtClean="0"/>
              <a:t>Исследовательская и проектная деятельность</a:t>
            </a:r>
            <a:br>
              <a:rPr lang="ru-RU" sz="3600" dirty="0" smtClean="0"/>
            </a:br>
            <a:r>
              <a:rPr lang="ru-RU" sz="3600" dirty="0" smtClean="0"/>
              <a:t>Различия на начальном этапе</a:t>
            </a:r>
            <a:r>
              <a:rPr lang="ru-RU" sz="4400" dirty="0" smtClean="0"/>
              <a:t/>
            </a:r>
            <a:br>
              <a:rPr lang="ru-RU" sz="4400" dirty="0" smtClean="0"/>
            </a:br>
            <a:r>
              <a:rPr lang="ru-RU" sz="4400" dirty="0" smtClean="0"/>
              <a:t/>
            </a:r>
            <a:br>
              <a:rPr lang="ru-RU" sz="4400" dirty="0" smtClean="0"/>
            </a:br>
            <a:endParaRPr lang="ru-RU" dirty="0"/>
          </a:p>
        </p:txBody>
      </p:sp>
      <p:sp>
        <p:nvSpPr>
          <p:cNvPr id="18434" name="Текст 4"/>
          <p:cNvSpPr>
            <a:spLocks noGrp="1"/>
          </p:cNvSpPr>
          <p:nvPr>
            <p:ph type="body" idx="1"/>
          </p:nvPr>
        </p:nvSpPr>
        <p:spPr>
          <a:xfrm>
            <a:off x="0" y="6543675"/>
            <a:ext cx="4040188" cy="314325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</a:pPr>
            <a:r>
              <a:rPr lang="ru-RU" sz="1700" smtClean="0"/>
              <a:t>Проект</a:t>
            </a:r>
          </a:p>
        </p:txBody>
      </p:sp>
      <p:sp>
        <p:nvSpPr>
          <p:cNvPr id="18435" name="Текст 6"/>
          <p:cNvSpPr>
            <a:spLocks noGrp="1"/>
          </p:cNvSpPr>
          <p:nvPr>
            <p:ph type="body" sz="half" idx="3"/>
          </p:nvPr>
        </p:nvSpPr>
        <p:spPr>
          <a:xfrm>
            <a:off x="5102225" y="6543675"/>
            <a:ext cx="4041775" cy="314325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</a:pPr>
            <a:r>
              <a:rPr lang="ru-RU" sz="1700" smtClean="0"/>
              <a:t>Исследование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2"/>
          </p:nvPr>
        </p:nvSpPr>
        <p:spPr>
          <a:xfrm>
            <a:off x="457200" y="1444625"/>
            <a:ext cx="4040188" cy="3941763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80000"/>
              </a:lnSpc>
              <a:defRPr/>
            </a:pPr>
            <a:endParaRPr lang="ru-RU" sz="190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ru-RU" sz="1900" smtClean="0"/>
              <a:t>Проект направлен на получение продукта, обладающего конкретными свойствами. …</a:t>
            </a:r>
          </a:p>
          <a:p>
            <a:pPr eaLnBrk="1" hangingPunct="1">
              <a:lnSpc>
                <a:spcPct val="80000"/>
              </a:lnSpc>
              <a:defRPr/>
            </a:pPr>
            <a:endParaRPr lang="ru-RU" sz="190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ru-RU" sz="2800" smtClean="0">
                <a:latin typeface="Monotype Corsiva" pitchFamily="66" charset="0"/>
              </a:rPr>
              <a:t>В</a:t>
            </a:r>
            <a:r>
              <a:rPr lang="ru-RU" sz="2800" i="1" smtClean="0">
                <a:latin typeface="Monotype Corsiva" pitchFamily="66" charset="0"/>
              </a:rPr>
              <a:t> проекте создается то, чего еще нет. … Проектная деятельность направлена на создание нового продукта: задумал – спроектировал – осуществил, т. е. получил продукт. </a:t>
            </a:r>
          </a:p>
          <a:p>
            <a:pPr algn="r" eaLnBrk="1" hangingPunct="1">
              <a:lnSpc>
                <a:spcPct val="80000"/>
              </a:lnSpc>
              <a:defRPr/>
            </a:pPr>
            <a:r>
              <a:rPr lang="ru-RU" sz="2800" i="1" smtClean="0">
                <a:latin typeface="Monotype Corsiva" pitchFamily="66" charset="0"/>
              </a:rPr>
              <a:t>А.Ю.Пентин</a:t>
            </a:r>
            <a:r>
              <a:rPr lang="ru-RU" sz="1900" i="1" smtClean="0"/>
              <a:t> </a:t>
            </a:r>
          </a:p>
          <a:p>
            <a:pPr eaLnBrk="1" hangingPunct="1">
              <a:lnSpc>
                <a:spcPct val="80000"/>
              </a:lnSpc>
              <a:defRPr/>
            </a:pPr>
            <a:endParaRPr lang="ru-RU" sz="1900" smtClean="0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4"/>
          </p:nvPr>
        </p:nvSpPr>
        <p:spPr>
          <a:xfrm>
            <a:off x="4427538" y="1444625"/>
            <a:ext cx="4259262" cy="4341813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80000"/>
              </a:lnSpc>
              <a:spcBef>
                <a:spcPct val="0"/>
              </a:spcBef>
              <a:defRPr/>
            </a:pPr>
            <a:endParaRPr lang="ru-RU" sz="1900" smtClean="0"/>
          </a:p>
          <a:p>
            <a:pPr eaLnBrk="1" hangingPunct="1">
              <a:lnSpc>
                <a:spcPct val="80000"/>
              </a:lnSpc>
              <a:spcBef>
                <a:spcPct val="0"/>
              </a:spcBef>
              <a:defRPr/>
            </a:pPr>
            <a:r>
              <a:rPr lang="ru-RU" sz="1900" smtClean="0"/>
              <a:t>Исследование организует поиск в какой-либо области, на начальном этапе лишь обозначается направление исследования.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defRPr/>
            </a:pPr>
            <a:r>
              <a:rPr lang="ru-RU" sz="1900" smtClean="0"/>
              <a:t> 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defRPr/>
            </a:pPr>
            <a:r>
              <a:rPr lang="ru-RU" sz="1900" i="1" smtClean="0"/>
              <a:t> </a:t>
            </a:r>
            <a:r>
              <a:rPr lang="ru-RU" sz="2800" i="1" smtClean="0">
                <a:latin typeface="Monotype Corsiva" pitchFamily="66" charset="0"/>
              </a:rPr>
              <a:t>В исследовании обнаруживается то, что уже есть….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defRPr/>
            </a:pPr>
            <a:r>
              <a:rPr lang="ru-RU" sz="2800" i="1" smtClean="0">
                <a:latin typeface="Monotype Corsiva" pitchFamily="66" charset="0"/>
              </a:rPr>
              <a:t> В исследовательской же деятельности отталкиваются от явления (процесса), которое вызывает вопросы: явление-описание - модель. </a:t>
            </a:r>
          </a:p>
          <a:p>
            <a:pPr algn="r" eaLnBrk="1" hangingPunct="1">
              <a:lnSpc>
                <a:spcPct val="80000"/>
              </a:lnSpc>
              <a:spcBef>
                <a:spcPct val="0"/>
              </a:spcBef>
              <a:defRPr/>
            </a:pPr>
            <a:r>
              <a:rPr lang="ru-RU" sz="2800" i="1" smtClean="0">
                <a:latin typeface="Monotype Corsiva" pitchFamily="66" charset="0"/>
              </a:rPr>
              <a:t>А.Ю.Пентин 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defRPr/>
            </a:pPr>
            <a:endParaRPr lang="ru-RU" sz="2800" i="1" smtClean="0"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084248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Исследовательская и проектная деятельность</a:t>
            </a:r>
            <a:br>
              <a:rPr lang="ru-RU" dirty="0" smtClean="0"/>
            </a:br>
            <a:r>
              <a:rPr lang="ru-RU" dirty="0" smtClean="0"/>
              <a:t>Различия на этапе реализации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19458" name="Текст 4"/>
          <p:cNvSpPr>
            <a:spLocks noGrp="1"/>
          </p:cNvSpPr>
          <p:nvPr>
            <p:ph type="body" idx="1"/>
          </p:nvPr>
        </p:nvSpPr>
        <p:spPr>
          <a:xfrm>
            <a:off x="0" y="6615113"/>
            <a:ext cx="4040188" cy="242887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</a:pPr>
            <a:r>
              <a:rPr lang="ru-RU" sz="1100" smtClean="0"/>
              <a:t>Проект</a:t>
            </a:r>
          </a:p>
        </p:txBody>
      </p:sp>
      <p:sp>
        <p:nvSpPr>
          <p:cNvPr id="19459" name="Текст 12"/>
          <p:cNvSpPr>
            <a:spLocks noGrp="1"/>
          </p:cNvSpPr>
          <p:nvPr>
            <p:ph type="body" sz="half" idx="3"/>
          </p:nvPr>
        </p:nvSpPr>
        <p:spPr>
          <a:xfrm>
            <a:off x="5102225" y="6615113"/>
            <a:ext cx="4041775" cy="242887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</a:pPr>
            <a:r>
              <a:rPr lang="ru-RU" sz="1100" smtClean="0"/>
              <a:t>исследование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2"/>
          </p:nvPr>
        </p:nvSpPr>
        <p:spPr>
          <a:xfrm>
            <a:off x="457200" y="1444625"/>
            <a:ext cx="3827463" cy="4341813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defRPr/>
            </a:pPr>
            <a:endParaRPr lang="ru-RU" sz="2200" smtClean="0"/>
          </a:p>
          <a:p>
            <a:pPr eaLnBrk="1" hangingPunct="1">
              <a:defRPr/>
            </a:pPr>
            <a:r>
              <a:rPr lang="ru-RU" sz="2200" smtClean="0"/>
              <a:t>Планируется процесс создания конкретного продукта с точным образом результата. </a:t>
            </a:r>
          </a:p>
          <a:p>
            <a:pPr eaLnBrk="1" hangingPunct="1">
              <a:defRPr/>
            </a:pPr>
            <a:endParaRPr lang="ru-RU" sz="2200" smtClean="0"/>
          </a:p>
          <a:p>
            <a:pPr eaLnBrk="1" hangingPunct="1">
              <a:defRPr/>
            </a:pPr>
            <a:r>
              <a:rPr lang="ru-RU" sz="2200" smtClean="0"/>
              <a:t>…</a:t>
            </a:r>
            <a:r>
              <a:rPr lang="ru-RU" sz="2800" i="1" smtClean="0">
                <a:latin typeface="Monotype Corsiva" pitchFamily="66" charset="0"/>
              </a:rPr>
              <a:t>Проектирование предполагает обязательное создание какого-либо заранее планируемого объекта…</a:t>
            </a:r>
          </a:p>
          <a:p>
            <a:pPr algn="r" eaLnBrk="1" hangingPunct="1">
              <a:defRPr/>
            </a:pPr>
            <a:r>
              <a:rPr lang="ru-RU" sz="2800" i="1" smtClean="0">
                <a:latin typeface="Monotype Corsiva" pitchFamily="66" charset="0"/>
              </a:rPr>
              <a:t> А.И.Савенков</a:t>
            </a:r>
          </a:p>
          <a:p>
            <a:pPr eaLnBrk="1" hangingPunct="1">
              <a:defRPr/>
            </a:pPr>
            <a:endParaRPr lang="ru-RU" sz="2800" smtClean="0">
              <a:latin typeface="Monotype Corsiva" pitchFamily="66" charset="0"/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sz="quarter" idx="4"/>
          </p:nvPr>
        </p:nvSpPr>
        <p:spPr>
          <a:xfrm>
            <a:off x="4427538" y="1628775"/>
            <a:ext cx="4716462" cy="4484688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spcBef>
                <a:spcPct val="0"/>
              </a:spcBef>
              <a:defRPr/>
            </a:pPr>
            <a:endParaRPr lang="ru-RU" sz="2000" smtClean="0"/>
          </a:p>
          <a:p>
            <a:pPr eaLnBrk="1" hangingPunct="1">
              <a:lnSpc>
                <a:spcPct val="80000"/>
              </a:lnSpc>
              <a:spcBef>
                <a:spcPct val="0"/>
              </a:spcBef>
              <a:defRPr/>
            </a:pPr>
            <a:r>
              <a:rPr lang="ru-RU" sz="2000" smtClean="0"/>
              <a:t>Исследование предполагает  формулировку проблемы исследования, выдвижение гипотезы и проверку этой гипотезы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defRPr/>
            </a:pPr>
            <a:r>
              <a:rPr lang="ru-RU" sz="2800" i="1" smtClean="0">
                <a:latin typeface="Monotype Corsiva" pitchFamily="66" charset="0"/>
              </a:rPr>
              <a:t>Исследование -  это процесс поиска неизвестного, поиска новых знаний, истины, это всегда творчество. Если в итоге исследования и удается решить какую-либо практическую проблему, то это – не более чем побочный эффект.</a:t>
            </a:r>
          </a:p>
          <a:p>
            <a:pPr algn="r" eaLnBrk="1" hangingPunct="1">
              <a:lnSpc>
                <a:spcPct val="80000"/>
              </a:lnSpc>
              <a:spcBef>
                <a:spcPct val="0"/>
              </a:spcBef>
              <a:defRPr/>
            </a:pPr>
            <a:r>
              <a:rPr lang="ru-RU" sz="2800" i="1" smtClean="0">
                <a:latin typeface="Monotype Corsiva" pitchFamily="66" charset="0"/>
              </a:rPr>
              <a:t>  А.И.Савенков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000" i="1" dirty="0" smtClean="0"/>
              <a:t/>
            </a:r>
            <a:br>
              <a:rPr lang="ru-RU" sz="4000" i="1" dirty="0" smtClean="0"/>
            </a:br>
            <a:r>
              <a:rPr lang="ru-RU" sz="4000" i="1" dirty="0" smtClean="0"/>
              <a:t/>
            </a:r>
            <a:br>
              <a:rPr lang="ru-RU" sz="4000" i="1" dirty="0" smtClean="0"/>
            </a:br>
            <a:r>
              <a:rPr lang="ru-RU" sz="3600" dirty="0" smtClean="0"/>
              <a:t>Исследовательская и проектная деятельность</a:t>
            </a:r>
            <a:br>
              <a:rPr lang="ru-RU" sz="3600" dirty="0" smtClean="0"/>
            </a:br>
            <a:r>
              <a:rPr lang="ru-RU" sz="3600" dirty="0" smtClean="0"/>
              <a:t>Различия на этапе результата</a:t>
            </a:r>
            <a:r>
              <a:rPr lang="ru-RU" sz="4400" dirty="0" smtClean="0"/>
              <a:t/>
            </a:r>
            <a:br>
              <a:rPr lang="ru-RU" sz="4400" dirty="0" smtClean="0"/>
            </a:br>
            <a:r>
              <a:rPr lang="ru-RU" sz="4400" dirty="0" smtClean="0"/>
              <a:t/>
            </a:r>
            <a:br>
              <a:rPr lang="ru-RU" sz="4400" dirty="0" smtClean="0"/>
            </a:br>
            <a:endParaRPr lang="ru-RU" dirty="0"/>
          </a:p>
        </p:txBody>
      </p:sp>
      <p:sp>
        <p:nvSpPr>
          <p:cNvPr id="20482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/>
            <a:r>
              <a:rPr lang="ru-RU" smtClean="0"/>
              <a:t>Проект</a:t>
            </a:r>
          </a:p>
        </p:txBody>
      </p:sp>
      <p:sp>
        <p:nvSpPr>
          <p:cNvPr id="20483" name="Текст 6"/>
          <p:cNvSpPr>
            <a:spLocks noGrp="1"/>
          </p:cNvSpPr>
          <p:nvPr>
            <p:ph type="body" sz="half" idx="3"/>
          </p:nvPr>
        </p:nvSpPr>
        <p:spPr>
          <a:xfrm>
            <a:off x="4643438" y="5445125"/>
            <a:ext cx="4041775" cy="762000"/>
          </a:xfrm>
        </p:spPr>
        <p:txBody>
          <a:bodyPr/>
          <a:lstStyle/>
          <a:p>
            <a:pPr algn="ctr" eaLnBrk="1" hangingPunct="1"/>
            <a:r>
              <a:rPr lang="ru-RU" smtClean="0"/>
              <a:t>исследование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2"/>
          </p:nvPr>
        </p:nvSpPr>
        <p:spPr>
          <a:xfrm>
            <a:off x="457200" y="1444625"/>
            <a:ext cx="4040188" cy="3941763"/>
          </a:xfrm>
        </p:spPr>
        <p:txBody>
          <a:bodyPr>
            <a:normAutofit fontScale="92500" lnSpcReduction="10000"/>
          </a:bodyPr>
          <a:lstStyle/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ru-RU" dirty="0" smtClean="0"/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ru-RU" dirty="0" smtClean="0"/>
              <a:t>Результат должен быть точно соотнесен со всеми характеристиками, сформулированными в замысле.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ru-RU" dirty="0" smtClean="0"/>
              <a:t> </a:t>
            </a:r>
            <a:r>
              <a:rPr lang="ru-RU" i="1" dirty="0" smtClean="0"/>
              <a:t>Результат – продукт, направленный на изменение реальной ситуации. К.Н.Поливанова </a:t>
            </a:r>
            <a:endParaRPr lang="ru-RU" i="1" dirty="0"/>
          </a:p>
        </p:txBody>
      </p:sp>
      <p:sp>
        <p:nvSpPr>
          <p:cNvPr id="20485" name="Содержимое 7"/>
          <p:cNvSpPr>
            <a:spLocks noGrp="1"/>
          </p:cNvSpPr>
          <p:nvPr>
            <p:ph sz="quarter" idx="4"/>
          </p:nvPr>
        </p:nvSpPr>
        <p:spPr>
          <a:xfrm>
            <a:off x="4645025" y="1444625"/>
            <a:ext cx="4041775" cy="3941763"/>
          </a:xfrm>
          <a:ln>
            <a:prstDash val="solid"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smtClean="0"/>
          </a:p>
          <a:p>
            <a:pPr eaLnBrk="1" hangingPunct="1">
              <a:spcBef>
                <a:spcPct val="0"/>
              </a:spcBef>
            </a:pPr>
            <a:r>
              <a:rPr lang="ru-RU" smtClean="0"/>
              <a:t>Результат неизвестен заранее.</a:t>
            </a:r>
          </a:p>
          <a:p>
            <a:pPr eaLnBrk="1" hangingPunct="1">
              <a:spcBef>
                <a:spcPct val="0"/>
              </a:spcBef>
            </a:pPr>
            <a:endParaRPr lang="ru-RU" smtClean="0"/>
          </a:p>
          <a:p>
            <a:pPr eaLnBrk="1" hangingPunct="1">
              <a:spcBef>
                <a:spcPct val="0"/>
              </a:spcBef>
            </a:pPr>
            <a:endParaRPr lang="ru-RU" smtClean="0"/>
          </a:p>
          <a:p>
            <a:pPr eaLnBrk="1" hangingPunct="1">
              <a:spcBef>
                <a:spcPct val="0"/>
              </a:spcBef>
            </a:pPr>
            <a:endParaRPr lang="ru-RU" smtClean="0"/>
          </a:p>
          <a:p>
            <a:pPr eaLnBrk="1" hangingPunct="1">
              <a:spcBef>
                <a:spcPct val="0"/>
              </a:spcBef>
              <a:buFont typeface="Wingdings 3" pitchFamily="18" charset="2"/>
              <a:buNone/>
            </a:pPr>
            <a:r>
              <a:rPr lang="ru-RU" smtClean="0"/>
              <a:t> </a:t>
            </a:r>
          </a:p>
          <a:p>
            <a:pPr eaLnBrk="1" hangingPunct="1">
              <a:spcBef>
                <a:spcPct val="0"/>
              </a:spcBef>
            </a:pPr>
            <a:r>
              <a:rPr lang="ru-RU" i="1" smtClean="0"/>
              <a:t>Результат – новое знание.</a:t>
            </a:r>
          </a:p>
          <a:p>
            <a:pPr algn="r" eaLnBrk="1" hangingPunct="1">
              <a:spcBef>
                <a:spcPct val="0"/>
              </a:spcBef>
            </a:pPr>
            <a:r>
              <a:rPr lang="ru-RU" i="1" smtClean="0"/>
              <a:t>К.Н.Поливанова</a:t>
            </a:r>
            <a:r>
              <a:rPr lang="ru-RU" smtClean="0"/>
              <a:t> </a:t>
            </a:r>
          </a:p>
        </p:txBody>
      </p:sp>
      <p:sp>
        <p:nvSpPr>
          <p:cNvPr id="20486" name="Прямоугольник 8"/>
          <p:cNvSpPr>
            <a:spLocks noChangeArrowheads="1"/>
          </p:cNvSpPr>
          <p:nvPr/>
        </p:nvSpPr>
        <p:spPr bwMode="auto">
          <a:xfrm>
            <a:off x="4572000" y="3357563"/>
            <a:ext cx="45720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Lucida Sans Unicode" pitchFamily="34" charset="0"/>
              </a:rPr>
              <a:t>[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/>
              <a:t>Взаимосвязь проекта и исследования</a:t>
            </a:r>
            <a:endParaRPr lang="ru-RU" dirty="0"/>
          </a:p>
        </p:txBody>
      </p:sp>
      <p:sp>
        <p:nvSpPr>
          <p:cNvPr id="21506" name="Текст 9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/>
            <a:r>
              <a:rPr lang="ru-RU" smtClean="0"/>
              <a:t>Проект</a:t>
            </a:r>
          </a:p>
        </p:txBody>
      </p:sp>
      <p:sp>
        <p:nvSpPr>
          <p:cNvPr id="21507" name="Текст 10"/>
          <p:cNvSpPr>
            <a:spLocks noGrp="1"/>
          </p:cNvSpPr>
          <p:nvPr>
            <p:ph type="body" sz="half" idx="3"/>
          </p:nvPr>
        </p:nvSpPr>
        <p:spPr>
          <a:xfrm>
            <a:off x="4645025" y="5410200"/>
            <a:ext cx="4041775" cy="762000"/>
          </a:xfrm>
        </p:spPr>
        <p:txBody>
          <a:bodyPr/>
          <a:lstStyle/>
          <a:p>
            <a:pPr algn="ctr" eaLnBrk="1" hangingPunct="1"/>
            <a:r>
              <a:rPr lang="ru-RU" smtClean="0"/>
              <a:t>Исследование</a:t>
            </a:r>
          </a:p>
        </p:txBody>
      </p:sp>
      <p:sp>
        <p:nvSpPr>
          <p:cNvPr id="21508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625"/>
            <a:ext cx="4040188" cy="3941763"/>
          </a:xfrm>
          <a:ln>
            <a:prstDash val="solid"/>
          </a:ln>
        </p:spPr>
        <p:txBody>
          <a:bodyPr/>
          <a:lstStyle/>
          <a:p>
            <a:pPr eaLnBrk="1" hangingPunct="1"/>
            <a:r>
              <a:rPr lang="ru-RU" smtClean="0"/>
              <a:t>Исследование и проект имеют множество точек пересечения и взаимопревращений. Исследование может быть составной частью проекта, органично включаться в него</a:t>
            </a:r>
          </a:p>
          <a:p>
            <a:pPr eaLnBrk="1" hangingPunct="1"/>
            <a:endParaRPr lang="ru-RU" smtClean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625"/>
            <a:ext cx="4041775" cy="3941763"/>
          </a:xfrm>
        </p:spPr>
        <p:txBody>
          <a:bodyPr>
            <a:normAutofit fontScale="92500"/>
          </a:bodyPr>
          <a:lstStyle/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ru-RU" dirty="0" smtClean="0"/>
              <a:t>И в то же время, некоторые мероприятия, </a:t>
            </a:r>
            <a:r>
              <a:rPr lang="ru-RU" dirty="0" err="1" smtClean="0"/>
              <a:t>замысленные</a:t>
            </a:r>
            <a:r>
              <a:rPr lang="ru-RU" dirty="0" smtClean="0"/>
              <a:t> как проект, могут породить исследование, которое далее обособится и приобретет самостоятельную ценность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/>
              <a:t>Исследовательский проект</a:t>
            </a:r>
            <a:endParaRPr lang="ru-RU" dirty="0"/>
          </a:p>
        </p:txBody>
      </p:sp>
      <p:sp>
        <p:nvSpPr>
          <p:cNvPr id="22530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/>
            <a:r>
              <a:rPr lang="ru-RU" smtClean="0"/>
              <a:t>Исследовательский</a:t>
            </a:r>
          </a:p>
        </p:txBody>
      </p:sp>
      <p:sp>
        <p:nvSpPr>
          <p:cNvPr id="22531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10200"/>
            <a:ext cx="4041775" cy="762000"/>
          </a:xfrm>
        </p:spPr>
        <p:txBody>
          <a:bodyPr/>
          <a:lstStyle/>
          <a:p>
            <a:pPr algn="ctr" eaLnBrk="1" hangingPunct="1"/>
            <a:r>
              <a:rPr lang="ru-RU" smtClean="0"/>
              <a:t>проект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625"/>
            <a:ext cx="4040188" cy="3941763"/>
          </a:xfrm>
        </p:spPr>
        <p:txBody>
          <a:bodyPr>
            <a:normAutofit fontScale="85000" lnSpcReduction="10000"/>
          </a:bodyPr>
          <a:lstStyle/>
          <a:p>
            <a:pPr marL="365760" indent="-256032" eaLnBrk="1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ru-RU" dirty="0" smtClean="0"/>
              <a:t>Степанов В.М. под учебно-исследовательской деятельностью подразумевает процесс решения учащимися проблем, имеющий своей целью построение субъективно нового знания. При этом, автор выделяет проект, как форму организации учебно-исследовательской деятельности . 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625"/>
            <a:ext cx="4041775" cy="3941763"/>
          </a:xfrm>
        </p:spPr>
        <p:txBody>
          <a:bodyPr>
            <a:normAutofit fontScale="85000" lnSpcReduction="10000"/>
          </a:bodyPr>
          <a:lstStyle/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ru-RU" dirty="0" smtClean="0"/>
              <a:t>Н.А.Краль  акцентирует внимание на особенности исследовательского проекта, которая заключается в том, что результат проекта не всегда известен с самого начала исследования: выдвигается гипотеза о результате, которая затем подвергается экспериментальной или теоретической проверке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Исследовательский проект дает:</a:t>
            </a:r>
            <a:endParaRPr lang="ru-RU" dirty="0"/>
          </a:p>
        </p:txBody>
      </p:sp>
      <p:sp>
        <p:nvSpPr>
          <p:cNvPr id="23554" name="Текст 3"/>
          <p:cNvSpPr>
            <a:spLocks noGrp="1"/>
          </p:cNvSpPr>
          <p:nvPr>
            <p:ph type="body" sz="half" idx="3"/>
          </p:nvPr>
        </p:nvSpPr>
        <p:spPr>
          <a:xfrm>
            <a:off x="5003800" y="5949950"/>
            <a:ext cx="3683000" cy="22225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</a:pPr>
            <a:r>
              <a:rPr lang="ru-RU" sz="900" smtClean="0"/>
              <a:t>Исследовательский проект</a:t>
            </a:r>
          </a:p>
        </p:txBody>
      </p:sp>
      <p:sp>
        <p:nvSpPr>
          <p:cNvPr id="23555" name="Содержимое 4"/>
          <p:cNvSpPr>
            <a:spLocks noGrp="1"/>
          </p:cNvSpPr>
          <p:nvPr>
            <p:ph sz="quarter" idx="2"/>
          </p:nvPr>
        </p:nvSpPr>
        <p:spPr>
          <a:xfrm>
            <a:off x="323850" y="1444625"/>
            <a:ext cx="4464050" cy="5008563"/>
          </a:xfrm>
          <a:ln>
            <a:prstDash val="solid"/>
          </a:ln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2000" smtClean="0"/>
              <a:t>активизацию мыслительной деятельности учащихся; развитие познавательную и социальную активность; заинтересованность в обучении; расширение кругозора; возможность осознанно получать знания и использовать их;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smtClean="0"/>
              <a:t>развитие умения работать над проблемой; приобретение навыков сбора и обработки информации; умений и навыков исследовательской деятельности; умений применять знания в дальнейшей исследовательской деятельности;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625"/>
            <a:ext cx="4041775" cy="3941763"/>
          </a:xfrm>
        </p:spPr>
        <p:txBody>
          <a:bodyPr>
            <a:normAutofit fontScale="85000" lnSpcReduction="10000"/>
          </a:bodyPr>
          <a:lstStyle/>
          <a:p>
            <a:pPr marL="365760" indent="-256032" eaLnBrk="1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ru-RU" dirty="0" smtClean="0"/>
              <a:t>возможность проявить способности, творчески проявиться, возможность определиться в интересах, самоопределиться; самоутвердиться; самореализация, самооценка (понять свои ошибки), познать себя и др.  в деятельности </a:t>
            </a:r>
            <a:r>
              <a:rPr lang="ru-RU" b="1" dirty="0" smtClean="0"/>
              <a:t>не носящий асоциальный характер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/>
            <a:r>
              <a:rPr lang="ru-RU" smtClean="0"/>
              <a:t>Проекта</a:t>
            </a:r>
          </a:p>
        </p:txBody>
      </p:sp>
      <p:sp>
        <p:nvSpPr>
          <p:cNvPr id="24578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10200"/>
            <a:ext cx="4041775" cy="762000"/>
          </a:xfrm>
        </p:spPr>
        <p:txBody>
          <a:bodyPr/>
          <a:lstStyle/>
          <a:p>
            <a:pPr algn="ctr" eaLnBrk="1" hangingPunct="1"/>
            <a:r>
              <a:rPr lang="ru-RU" smtClean="0"/>
              <a:t>Исследования</a:t>
            </a:r>
          </a:p>
        </p:txBody>
      </p:sp>
      <p:sp>
        <p:nvSpPr>
          <p:cNvPr id="24579" name="Содержимое 4"/>
          <p:cNvSpPr>
            <a:spLocks noGrp="1"/>
          </p:cNvSpPr>
          <p:nvPr>
            <p:ph sz="quarter" idx="2"/>
          </p:nvPr>
        </p:nvSpPr>
        <p:spPr>
          <a:xfrm>
            <a:off x="323850" y="1341438"/>
            <a:ext cx="4040188" cy="3941762"/>
          </a:xfrm>
          <a:ln>
            <a:prstDash val="solid"/>
          </a:ln>
        </p:spPr>
        <p:txBody>
          <a:bodyPr/>
          <a:lstStyle/>
          <a:p>
            <a:pPr marL="490538" indent="-381000" eaLnBrk="1" hangingPunct="1">
              <a:buFont typeface="Wingdings 3" pitchFamily="18" charset="2"/>
              <a:buAutoNum type="arabicPeriod"/>
            </a:pPr>
            <a:r>
              <a:rPr lang="ru-RU" smtClean="0"/>
              <a:t>Проблема</a:t>
            </a:r>
          </a:p>
          <a:p>
            <a:pPr marL="490538" indent="-381000" eaLnBrk="1" hangingPunct="1">
              <a:buFont typeface="Wingdings 3" pitchFamily="18" charset="2"/>
              <a:buAutoNum type="arabicPeriod"/>
            </a:pPr>
            <a:r>
              <a:rPr lang="ru-RU" smtClean="0"/>
              <a:t>Планирование</a:t>
            </a:r>
          </a:p>
          <a:p>
            <a:pPr marL="490538" indent="-381000" eaLnBrk="1" hangingPunct="1">
              <a:buFont typeface="Wingdings 3" pitchFamily="18" charset="2"/>
              <a:buAutoNum type="arabicPeriod"/>
            </a:pPr>
            <a:r>
              <a:rPr lang="ru-RU" smtClean="0"/>
              <a:t>Поиск и проектирование</a:t>
            </a:r>
          </a:p>
          <a:p>
            <a:pPr marL="490538" indent="-381000" eaLnBrk="1" hangingPunct="1">
              <a:buFont typeface="Wingdings 3" pitchFamily="18" charset="2"/>
              <a:buAutoNum type="arabicPeriod"/>
            </a:pPr>
            <a:r>
              <a:rPr lang="ru-RU" smtClean="0"/>
              <a:t>Продукт</a:t>
            </a:r>
          </a:p>
          <a:p>
            <a:pPr marL="490538" indent="-381000" eaLnBrk="1" hangingPunct="1">
              <a:buFont typeface="Wingdings 3" pitchFamily="18" charset="2"/>
              <a:buAutoNum type="arabicPeriod"/>
            </a:pPr>
            <a:r>
              <a:rPr lang="ru-RU" smtClean="0"/>
              <a:t>Презентация продукта</a:t>
            </a:r>
          </a:p>
          <a:p>
            <a:pPr marL="490538" indent="-381000" eaLnBrk="1" hangingPunct="1">
              <a:buFont typeface="Wingdings 3" pitchFamily="18" charset="2"/>
              <a:buAutoNum type="arabicPeriod"/>
            </a:pPr>
            <a:r>
              <a:rPr lang="ru-RU" smtClean="0"/>
              <a:t>Портфолио</a:t>
            </a:r>
          </a:p>
        </p:txBody>
      </p:sp>
      <p:sp>
        <p:nvSpPr>
          <p:cNvPr id="24580" name="Содержимое 5"/>
          <p:cNvSpPr>
            <a:spLocks noGrp="1"/>
          </p:cNvSpPr>
          <p:nvPr>
            <p:ph sz="quarter" idx="4"/>
          </p:nvPr>
        </p:nvSpPr>
        <p:spPr>
          <a:xfrm>
            <a:off x="4643438" y="1412875"/>
            <a:ext cx="4041775" cy="3941763"/>
          </a:xfrm>
          <a:ln>
            <a:prstDash val="solid"/>
          </a:ln>
        </p:spPr>
        <p:txBody>
          <a:bodyPr/>
          <a:lstStyle/>
          <a:p>
            <a:pPr marL="490538" indent="-381000" eaLnBrk="1" hangingPunct="1">
              <a:spcBef>
                <a:spcPts val="400"/>
              </a:spcBef>
              <a:buFont typeface="Wingdings 3" pitchFamily="18" charset="2"/>
              <a:buAutoNum type="arabicPeriod"/>
            </a:pPr>
            <a:r>
              <a:rPr lang="ru-RU" smtClean="0"/>
              <a:t>Проблема</a:t>
            </a:r>
          </a:p>
          <a:p>
            <a:pPr marL="490538" indent="-381000" eaLnBrk="1" hangingPunct="1">
              <a:spcBef>
                <a:spcPts val="400"/>
              </a:spcBef>
              <a:buFont typeface="Wingdings 3" pitchFamily="18" charset="2"/>
              <a:buAutoNum type="arabicPeriod"/>
            </a:pPr>
            <a:r>
              <a:rPr lang="ru-RU" smtClean="0"/>
              <a:t>Планирование</a:t>
            </a:r>
          </a:p>
          <a:p>
            <a:pPr marL="490538" indent="-381000" eaLnBrk="1" hangingPunct="1">
              <a:spcBef>
                <a:spcPts val="400"/>
              </a:spcBef>
              <a:buFont typeface="Wingdings 3" pitchFamily="18" charset="2"/>
              <a:buAutoNum type="arabicPeriod"/>
            </a:pPr>
            <a:r>
              <a:rPr lang="ru-RU" smtClean="0">
                <a:solidFill>
                  <a:schemeClr val="accent2"/>
                </a:solidFill>
              </a:rPr>
              <a:t>Гипотеза</a:t>
            </a:r>
          </a:p>
          <a:p>
            <a:pPr marL="490538" indent="-381000" eaLnBrk="1" hangingPunct="1">
              <a:spcBef>
                <a:spcPts val="400"/>
              </a:spcBef>
              <a:buFont typeface="Wingdings 3" pitchFamily="18" charset="2"/>
              <a:buAutoNum type="arabicPeriod"/>
            </a:pPr>
            <a:r>
              <a:rPr lang="ru-RU" smtClean="0"/>
              <a:t>Поиск и проектирование</a:t>
            </a:r>
          </a:p>
          <a:p>
            <a:pPr marL="490538" indent="-381000" eaLnBrk="1" hangingPunct="1">
              <a:spcBef>
                <a:spcPts val="400"/>
              </a:spcBef>
              <a:buFont typeface="Wingdings 3" pitchFamily="18" charset="2"/>
              <a:buAutoNum type="arabicPeriod"/>
            </a:pPr>
            <a:r>
              <a:rPr lang="ru-RU" smtClean="0"/>
              <a:t>Продукт</a:t>
            </a:r>
          </a:p>
          <a:p>
            <a:pPr marL="490538" indent="-381000" eaLnBrk="1" hangingPunct="1">
              <a:spcBef>
                <a:spcPts val="400"/>
              </a:spcBef>
              <a:buFont typeface="Wingdings 3" pitchFamily="18" charset="2"/>
              <a:buAutoNum type="arabicPeriod"/>
            </a:pPr>
            <a:r>
              <a:rPr lang="ru-RU" smtClean="0"/>
              <a:t>Презентация продукта</a:t>
            </a:r>
          </a:p>
          <a:p>
            <a:pPr marL="490538" indent="-381000" eaLnBrk="1" hangingPunct="1">
              <a:spcBef>
                <a:spcPts val="400"/>
              </a:spcBef>
              <a:buFont typeface="Wingdings 3" pitchFamily="18" charset="2"/>
              <a:buAutoNum type="arabicPeriod"/>
            </a:pPr>
            <a:r>
              <a:rPr lang="ru-RU" smtClean="0"/>
              <a:t>Портфолио</a:t>
            </a:r>
          </a:p>
        </p:txBody>
      </p:sp>
      <p:sp>
        <p:nvSpPr>
          <p:cNvPr id="24581" name="Rectangle 7"/>
          <p:cNvSpPr>
            <a:spLocks noChangeArrowheads="1"/>
          </p:cNvSpPr>
          <p:nvPr/>
        </p:nvSpPr>
        <p:spPr bwMode="auto">
          <a:xfrm>
            <a:off x="611188" y="549275"/>
            <a:ext cx="669766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>
                <a:solidFill>
                  <a:srgbClr val="777777"/>
                </a:solidFill>
                <a:latin typeface="Verdana" pitchFamily="34" charset="0"/>
              </a:rPr>
              <a:t>Структура</a:t>
            </a:r>
          </a:p>
        </p:txBody>
      </p:sp>
      <p:sp>
        <p:nvSpPr>
          <p:cNvPr id="24582" name="AutoShape 8"/>
          <p:cNvSpPr>
            <a:spLocks noChangeArrowheads="1"/>
          </p:cNvSpPr>
          <p:nvPr/>
        </p:nvSpPr>
        <p:spPr bwMode="auto">
          <a:xfrm>
            <a:off x="3492500" y="1268413"/>
            <a:ext cx="1152525" cy="3889375"/>
          </a:xfrm>
          <a:prstGeom prst="upArrow">
            <a:avLst>
              <a:gd name="adj1" fmla="val 50000"/>
              <a:gd name="adj2" fmla="val 84366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" name="Управляющая кнопка: возврат 7">
            <a:hlinkClick r:id="rId2" action="ppaction://hlinkpres?slideindex=8&amp;slidetitle=Слайд 8" highlightClick="1"/>
          </p:cNvPr>
          <p:cNvSpPr/>
          <p:nvPr/>
        </p:nvSpPr>
        <p:spPr>
          <a:xfrm>
            <a:off x="8358188" y="6215063"/>
            <a:ext cx="785812" cy="642937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529</TotalTime>
  <Words>397</Words>
  <Application>Microsoft Office PowerPoint</Application>
  <PresentationFormat>Экран (4:3)</PresentationFormat>
  <Paragraphs>78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Шаблон оформления</vt:lpstr>
      </vt:variant>
      <vt:variant>
        <vt:i4>6</vt:i4>
      </vt:variant>
      <vt:variant>
        <vt:lpstr>Заголовки слайдов</vt:lpstr>
      </vt:variant>
      <vt:variant>
        <vt:i4>9</vt:i4>
      </vt:variant>
    </vt:vector>
  </HeadingPairs>
  <TitlesOfParts>
    <vt:vector size="22" baseType="lpstr">
      <vt:lpstr>Arial</vt:lpstr>
      <vt:lpstr>Lucida Sans Unicode</vt:lpstr>
      <vt:lpstr>Wingdings 3</vt:lpstr>
      <vt:lpstr>Verdana</vt:lpstr>
      <vt:lpstr>Wingdings 2</vt:lpstr>
      <vt:lpstr>Calibri</vt:lpstr>
      <vt:lpstr>Monotype Corsiva</vt:lpstr>
      <vt:lpstr>Открытая</vt:lpstr>
      <vt:lpstr>Открытая</vt:lpstr>
      <vt:lpstr>Открытая</vt:lpstr>
      <vt:lpstr>Открытая</vt:lpstr>
      <vt:lpstr>Открытая</vt:lpstr>
      <vt:lpstr>Открытая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Company>Kraftway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Ирина</dc:creator>
  <cp:lastModifiedBy>WiZaRd</cp:lastModifiedBy>
  <cp:revision>37</cp:revision>
  <dcterms:created xsi:type="dcterms:W3CDTF">2014-05-08T08:20:52Z</dcterms:created>
  <dcterms:modified xsi:type="dcterms:W3CDTF">2014-11-12T20:22:10Z</dcterms:modified>
</cp:coreProperties>
</file>