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57" r:id="rId6"/>
    <p:sldId id="258" r:id="rId7"/>
    <p:sldId id="263" r:id="rId8"/>
    <p:sldId id="264" r:id="rId9"/>
    <p:sldId id="265" r:id="rId10"/>
    <p:sldId id="259" r:id="rId11"/>
    <p:sldId id="260" r:id="rId12"/>
    <p:sldId id="261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25FBF-4C76-4E1A-8C97-1A9337FEE181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00EF0-64D3-4C1B-B7FB-F0C48D4AA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Варианты </a:t>
            </a:r>
            <a:r>
              <a:rPr lang="ru-RU" dirty="0"/>
              <a:t>создания проблемных ситуаций на уроках математики.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8143932" cy="4714908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1.Создание проблемных ситуаций через умышленно допущенные учителем ошибки.</a:t>
            </a:r>
          </a:p>
          <a:p>
            <a:r>
              <a:rPr lang="ru-RU" dirty="0">
                <a:solidFill>
                  <a:schemeClr val="tx1"/>
                </a:solidFill>
              </a:rPr>
              <a:t>  2. Создание проблемных ситуаций через использование занимательных заданий.</a:t>
            </a:r>
          </a:p>
          <a:p>
            <a:r>
              <a:rPr lang="ru-RU" dirty="0">
                <a:solidFill>
                  <a:schemeClr val="tx1"/>
                </a:solidFill>
              </a:rPr>
              <a:t>  3. Создание проблемных ситуаций через решение задач, связанных с жизнью.</a:t>
            </a:r>
          </a:p>
          <a:p>
            <a:r>
              <a:rPr lang="ru-RU" dirty="0">
                <a:solidFill>
                  <a:schemeClr val="tx1"/>
                </a:solidFill>
              </a:rPr>
              <a:t>  4. Создание проблемных ситуаций через решение задач на внимание и </a:t>
            </a:r>
            <a:r>
              <a:rPr lang="ru-RU" dirty="0" smtClean="0">
                <a:solidFill>
                  <a:schemeClr val="tx1"/>
                </a:solidFill>
              </a:rPr>
              <a:t>сравнение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5. Создание проблемных ситуаций  через различные способы решения одной  задачи.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>
                <a:solidFill>
                  <a:schemeClr val="tx1"/>
                </a:solidFill>
              </a:rPr>
              <a:t>6. Создание проблемных ситуаций через выполнение небольших исследовательских заданий. Например: ввести скобки как средство обозначения порядка действий.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Проблемное обучение при решении задач.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400" b="1" dirty="0"/>
              <a:t>Задачи   без вопроса</a:t>
            </a:r>
            <a:r>
              <a:rPr lang="ru-RU" sz="3400" b="1" dirty="0" smtClean="0"/>
              <a:t>: </a:t>
            </a:r>
          </a:p>
          <a:p>
            <a:r>
              <a:rPr lang="ru-RU" dirty="0" smtClean="0"/>
              <a:t>« </a:t>
            </a:r>
            <a:r>
              <a:rPr lang="ru-RU" dirty="0"/>
              <a:t>В парке 32 берёзы, а остальные сосны…»    </a:t>
            </a:r>
          </a:p>
          <a:p>
            <a:r>
              <a:rPr lang="ru-RU" dirty="0"/>
              <a:t>«У белочки 7 орехов, а грибов на  5 раз больше…»</a:t>
            </a:r>
          </a:p>
          <a:p>
            <a:r>
              <a:rPr lang="ru-RU" dirty="0"/>
              <a:t>     При решении таких задач перед учеником стоит проблема. Какой задать к задаче вопрос? Ведь в зависимости от поставленного вопроса будет меняться решение задачи.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4286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• </a:t>
            </a:r>
            <a:r>
              <a:rPr lang="ru-RU" dirty="0"/>
              <a:t>Задачи с недостающими данными:</a:t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r>
              <a:rPr lang="ru-RU" dirty="0"/>
              <a:t>«В классе 29 мальчиков и девочек. Сколько в классе девочек?»</a:t>
            </a:r>
          </a:p>
          <a:p>
            <a:r>
              <a:rPr lang="ru-RU" dirty="0"/>
              <a:t>«На  тарелке 5 яблок. 3 </a:t>
            </a:r>
            <a:r>
              <a:rPr lang="ru-RU" dirty="0" smtClean="0"/>
              <a:t>груши, </a:t>
            </a:r>
            <a:r>
              <a:rPr lang="ru-RU" dirty="0"/>
              <a:t>остальные  мандарины. Сколько мандаринов на тарелке?»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•  Задачи с излишними данными: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/>
              <a:t>У белочки в дупле 25 грибов, 23 орешка  и  17 шишек. На сколько больше у белочки грибов, чем шишек?»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•       </a:t>
            </a:r>
            <a:r>
              <a:rPr lang="ru-RU" dirty="0"/>
              <a:t>Задачи на логическое мышление: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r>
              <a:rPr lang="ru-RU" dirty="0"/>
              <a:t>«На фотографии  две мамы, две дочки и бабушка с внучкой. Сколько человек на фотографии?»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Autofit/>
          </a:bodyPr>
          <a:lstStyle/>
          <a:p>
            <a:r>
              <a:rPr lang="ru-RU" sz="3600" dirty="0" smtClean="0"/>
              <a:t>Числа от 1 до 100.</a:t>
            </a:r>
            <a:br>
              <a:rPr lang="ru-RU" sz="3600" dirty="0" smtClean="0"/>
            </a:br>
            <a:r>
              <a:rPr lang="ru-RU" sz="3600" dirty="0" smtClean="0"/>
              <a:t>Сложение и вычитание.</a:t>
            </a:r>
            <a:br>
              <a:rPr lang="ru-RU" sz="3600" dirty="0" smtClean="0"/>
            </a:b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186766" cy="419736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Определи, по какому правилу составлен каждый ряд чисел, и запиши пропущенные числа:</a:t>
            </a:r>
          </a:p>
          <a:p>
            <a:pPr marL="514350" indent="-514350">
              <a:buAutoNum type="arabicParenR"/>
            </a:pPr>
            <a:r>
              <a:rPr lang="ru-RU" dirty="0" smtClean="0"/>
              <a:t>8, 16, 24, 32, …, 48, …, 64.</a:t>
            </a:r>
          </a:p>
          <a:p>
            <a:pPr marL="514350" indent="-514350">
              <a:buAutoNum type="arabicParenR"/>
            </a:pPr>
            <a:r>
              <a:rPr lang="ru-RU" dirty="0" smtClean="0"/>
              <a:t>93, 88, 83, 78, …, …, 63.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186766" cy="5697559"/>
          </a:xfrm>
        </p:spPr>
        <p:txBody>
          <a:bodyPr/>
          <a:lstStyle/>
          <a:p>
            <a:r>
              <a:rPr lang="ru-RU" dirty="0" smtClean="0"/>
              <a:t>Найди правило, по которому составлены выражения в каждом столбике, и запиши еще по два выражения.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12+5          21+9            98 – 5          34 - 30</a:t>
            </a:r>
          </a:p>
          <a:p>
            <a:pPr>
              <a:buNone/>
            </a:pPr>
            <a:r>
              <a:rPr lang="ru-RU" dirty="0" smtClean="0"/>
              <a:t>   13+4          32+8            88 - 6           43 - 40</a:t>
            </a:r>
          </a:p>
          <a:p>
            <a:pPr>
              <a:buNone/>
            </a:pPr>
            <a:r>
              <a:rPr lang="ru-RU" dirty="0" smtClean="0"/>
              <a:t>   14+3          43+7            78 - 7            52 - 50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186766" cy="569755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Заполни окошки нужными числами.</a:t>
            </a:r>
          </a:p>
          <a:p>
            <a:r>
              <a:rPr lang="ru-RU" dirty="0" smtClean="0"/>
              <a:t>Разность чисел 84 и 50 равна … .</a:t>
            </a:r>
          </a:p>
          <a:p>
            <a:r>
              <a:rPr lang="ru-RU" dirty="0" smtClean="0"/>
              <a:t>Если число … увеличить на 20, то получится 76.</a:t>
            </a:r>
          </a:p>
          <a:p>
            <a:r>
              <a:rPr lang="ru-RU" dirty="0" smtClean="0"/>
              <a:t>Если к числу 92 прибавить 7, то получится … </a:t>
            </a:r>
          </a:p>
          <a:p>
            <a:r>
              <a:rPr lang="ru-RU" dirty="0" smtClean="0"/>
              <a:t>Если из числа … вычесть 6, то получится 9.</a:t>
            </a:r>
          </a:p>
          <a:p>
            <a:r>
              <a:rPr lang="ru-RU" dirty="0" smtClean="0"/>
              <a:t>Число 70 больше, чем 8, на … .</a:t>
            </a:r>
          </a:p>
          <a:p>
            <a:r>
              <a:rPr lang="ru-RU" dirty="0" smtClean="0"/>
              <a:t>Если к числу … прибавить 16, то получится 86.</a:t>
            </a:r>
          </a:p>
          <a:p>
            <a:r>
              <a:rPr lang="ru-RU" dirty="0" smtClean="0"/>
              <a:t>Сумма чисел 18 и … равна 27.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01122" cy="785818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 </a:t>
            </a:r>
            <a:r>
              <a:rPr lang="ru-RU" sz="3600" dirty="0" smtClean="0"/>
              <a:t>Буквенные выражения.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50072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(На доске записаны выражения.)</a:t>
            </a:r>
          </a:p>
          <a:p>
            <a:pPr>
              <a:buNone/>
            </a:pPr>
            <a:r>
              <a:rPr lang="ru-RU" dirty="0" smtClean="0"/>
              <a:t>34 + 20              68 + 8               93 - 6</a:t>
            </a:r>
          </a:p>
          <a:p>
            <a:pPr>
              <a:buNone/>
            </a:pPr>
            <a:r>
              <a:rPr lang="ru-RU" dirty="0" smtClean="0"/>
              <a:t>85 – 70              46 – 3              11 + а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Найдите значения этих выражений.</a:t>
            </a:r>
          </a:p>
          <a:p>
            <a:pPr>
              <a:buNone/>
            </a:pPr>
            <a:r>
              <a:rPr lang="ru-RU" dirty="0" smtClean="0"/>
              <a:t>(Учащиеся находят значения выражений. Последнее вызывает затруднения).</a:t>
            </a:r>
          </a:p>
          <a:p>
            <a:pPr>
              <a:buFontTx/>
              <a:buChar char="-"/>
            </a:pPr>
            <a:r>
              <a:rPr lang="ru-RU" dirty="0" smtClean="0"/>
              <a:t>Почему не получилось найти значение </a:t>
            </a:r>
          </a:p>
          <a:p>
            <a:pPr>
              <a:buNone/>
            </a:pPr>
            <a:r>
              <a:rPr lang="ru-RU" dirty="0" smtClean="0"/>
              <a:t>пос</a:t>
            </a:r>
            <a:r>
              <a:rPr lang="ru-RU" dirty="0" smtClean="0"/>
              <a:t>леднего выражения?</a:t>
            </a:r>
          </a:p>
          <a:p>
            <a:pPr>
              <a:buFontTx/>
              <a:buChar char="-"/>
            </a:pPr>
            <a:r>
              <a:rPr lang="ru-RU" dirty="0" smtClean="0"/>
              <a:t>Как бы вы назвали это выражение? (Ответы детей).</a:t>
            </a:r>
          </a:p>
          <a:p>
            <a:pPr>
              <a:buFontTx/>
              <a:buChar char="-"/>
            </a:pPr>
            <a:r>
              <a:rPr lang="ru-RU" dirty="0" smtClean="0"/>
              <a:t>Предположите, о чем пойдет речь сегодня на уроке. Что мы узнаем? Чему научимся? (Ответы детей).</a:t>
            </a:r>
          </a:p>
          <a:p>
            <a:pPr>
              <a:buFontTx/>
              <a:buChar char="-"/>
            </a:pPr>
            <a:r>
              <a:rPr lang="ru-RU" dirty="0" smtClean="0"/>
              <a:t>Проверти свои предположения. Прочитайте тему и задачи урока на с. 76 учебника.</a:t>
            </a:r>
            <a:r>
              <a:rPr lang="ru-RU" dirty="0" smtClean="0"/>
              <a:t> 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Порядок выполнения действий.</a:t>
            </a:r>
            <a:br>
              <a:rPr lang="ru-RU" dirty="0" smtClean="0"/>
            </a:br>
            <a:r>
              <a:rPr lang="ru-RU" dirty="0" smtClean="0"/>
              <a:t>Скобки.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186766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(На доске записаны примеры.)</a:t>
            </a:r>
          </a:p>
          <a:p>
            <a:pPr>
              <a:buNone/>
            </a:pPr>
            <a:r>
              <a:rPr lang="ru-RU" dirty="0" smtClean="0"/>
              <a:t>    20 – 9 + 8 = 19                     20 – 9 + 8 = 3</a:t>
            </a:r>
          </a:p>
          <a:p>
            <a:pPr>
              <a:buNone/>
            </a:pPr>
            <a:r>
              <a:rPr lang="ru-RU" dirty="0" smtClean="0"/>
              <a:t>-Рассмотрите примеры. Сравните. Чем они похожи? Чем отличаются? (Ответы детей).</a:t>
            </a:r>
          </a:p>
          <a:p>
            <a:pPr>
              <a:buFontTx/>
              <a:buChar char="-"/>
            </a:pPr>
            <a:r>
              <a:rPr lang="ru-RU" dirty="0" smtClean="0"/>
              <a:t>Почему в этих примерах разные ответы?</a:t>
            </a:r>
          </a:p>
          <a:p>
            <a:pPr>
              <a:buFontTx/>
              <a:buChar char="-"/>
            </a:pPr>
            <a:r>
              <a:rPr lang="ru-RU" dirty="0" smtClean="0"/>
              <a:t>Какой из этих примеров решен верно? (Первый).</a:t>
            </a:r>
          </a:p>
          <a:p>
            <a:pPr>
              <a:buFontTx/>
              <a:buChar char="-"/>
            </a:pPr>
            <a:r>
              <a:rPr lang="ru-RU" dirty="0" smtClean="0"/>
              <a:t>А кто уже знает, что нужно сделать со вторым выражением, чтобы оно стало верным? (Поставить скобки).</a:t>
            </a:r>
          </a:p>
          <a:p>
            <a:pPr>
              <a:buNone/>
            </a:pPr>
            <a:r>
              <a:rPr lang="ru-RU" dirty="0" smtClean="0"/>
              <a:t>(Если дети затрудняются, это говорит учитель).</a:t>
            </a:r>
          </a:p>
          <a:p>
            <a:pPr>
              <a:buNone/>
            </a:pPr>
            <a:r>
              <a:rPr lang="ru-RU" dirty="0" smtClean="0"/>
              <a:t>- Сформулируйте тему урока.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Числа от 1 до 100. Умножение.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Среди данных выражений найди и подчеркни одним и тем же цветом те, которые чем-то похожи друг на друга.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6+6+6+6             19+19                23+23+23</a:t>
            </a:r>
          </a:p>
          <a:p>
            <a:pPr>
              <a:buNone/>
            </a:pPr>
            <a:r>
              <a:rPr lang="ru-RU" dirty="0" smtClean="0"/>
              <a:t>3+3+3                 18+28                12+11+10</a:t>
            </a:r>
          </a:p>
          <a:p>
            <a:pPr>
              <a:buNone/>
            </a:pPr>
            <a:r>
              <a:rPr lang="ru-RU" dirty="0" smtClean="0"/>
              <a:t>7+8+7                  5+5                    36+36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8258204" cy="56975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u="sng" dirty="0" smtClean="0"/>
              <a:t>6+6+6+6</a:t>
            </a:r>
            <a:r>
              <a:rPr lang="ru-RU" dirty="0" smtClean="0"/>
              <a:t>             </a:t>
            </a:r>
            <a:r>
              <a:rPr lang="ru-RU" u="sng" dirty="0" smtClean="0"/>
              <a:t>19+19</a:t>
            </a:r>
            <a:r>
              <a:rPr lang="ru-RU" dirty="0" smtClean="0"/>
              <a:t>                </a:t>
            </a:r>
            <a:r>
              <a:rPr lang="ru-RU" u="sng" dirty="0" smtClean="0"/>
              <a:t>23+23+23</a:t>
            </a:r>
          </a:p>
          <a:p>
            <a:pPr>
              <a:buNone/>
            </a:pPr>
            <a:r>
              <a:rPr lang="ru-RU" u="sng" dirty="0" smtClean="0"/>
              <a:t>3+3+3 </a:t>
            </a:r>
            <a:r>
              <a:rPr lang="ru-RU" dirty="0" smtClean="0"/>
              <a:t>                18+28                12+11+10</a:t>
            </a:r>
          </a:p>
          <a:p>
            <a:pPr>
              <a:buNone/>
            </a:pPr>
            <a:r>
              <a:rPr lang="ru-RU" dirty="0" smtClean="0"/>
              <a:t>7+8+7                  </a:t>
            </a:r>
            <a:r>
              <a:rPr lang="ru-RU" u="sng" dirty="0" smtClean="0"/>
              <a:t>5+5</a:t>
            </a:r>
            <a:r>
              <a:rPr lang="ru-RU" dirty="0" smtClean="0"/>
              <a:t>                    </a:t>
            </a:r>
            <a:r>
              <a:rPr lang="ru-RU" u="sng" dirty="0" smtClean="0"/>
              <a:t>36+36</a:t>
            </a:r>
          </a:p>
          <a:p>
            <a:pPr>
              <a:buNone/>
            </a:pPr>
            <a:endParaRPr lang="ru-RU" u="sng" dirty="0" smtClean="0"/>
          </a:p>
          <a:p>
            <a:pPr>
              <a:buFontTx/>
              <a:buChar char="-"/>
            </a:pPr>
            <a:r>
              <a:rPr lang="ru-RU" dirty="0" smtClean="0"/>
              <a:t>Чем они похожи?</a:t>
            </a:r>
          </a:p>
          <a:p>
            <a:pPr>
              <a:buFontTx/>
              <a:buChar char="-"/>
            </a:pPr>
            <a:r>
              <a:rPr lang="ru-RU" dirty="0" smtClean="0"/>
              <a:t>А кто уже знает, как по другому можно записать эти выражения? (Ответы детей).</a:t>
            </a:r>
          </a:p>
          <a:p>
            <a:pPr>
              <a:buFontTx/>
              <a:buChar char="-"/>
            </a:pPr>
            <a:r>
              <a:rPr lang="ru-RU" dirty="0" smtClean="0"/>
              <a:t>Сформулируйте тему урока.</a:t>
            </a:r>
          </a:p>
          <a:p>
            <a:pPr>
              <a:buFontTx/>
              <a:buChar char="-"/>
            </a:pPr>
            <a:r>
              <a:rPr lang="ru-RU" dirty="0" smtClean="0"/>
              <a:t>Откройте учебник на с.47 и прочитайте название раздела, который мы начинаем изучать.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(</a:t>
            </a:r>
            <a:r>
              <a:rPr lang="ru-RU" dirty="0" smtClean="0"/>
              <a:t>На </a:t>
            </a:r>
            <a:r>
              <a:rPr lang="ru-RU" dirty="0" smtClean="0"/>
              <a:t>доске дан ряд </a:t>
            </a:r>
            <a:r>
              <a:rPr lang="ru-RU" dirty="0" smtClean="0"/>
              <a:t>чисел.)</a:t>
            </a:r>
          </a:p>
          <a:p>
            <a:pPr>
              <a:buNone/>
            </a:pPr>
            <a:r>
              <a:rPr lang="ru-RU" dirty="0" smtClean="0"/>
              <a:t>     2, 3, 12, 5, 11, 7, 4, 6, 8.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Что </a:t>
            </a:r>
            <a:r>
              <a:rPr lang="ru-RU" dirty="0" smtClean="0"/>
              <a:t>это за </a:t>
            </a:r>
            <a:r>
              <a:rPr lang="ru-RU" dirty="0" smtClean="0"/>
              <a:t>числа?</a:t>
            </a:r>
          </a:p>
          <a:p>
            <a:pPr>
              <a:buFontTx/>
              <a:buChar char="-"/>
            </a:pPr>
            <a:r>
              <a:rPr lang="ru-RU" dirty="0" smtClean="0"/>
              <a:t>Выпишите </a:t>
            </a:r>
            <a:r>
              <a:rPr lang="ru-RU" dirty="0" smtClean="0"/>
              <a:t>в столбик однозначные числа и умножьте их на 7. </a:t>
            </a:r>
            <a:r>
              <a:rPr lang="ru-RU" dirty="0" smtClean="0"/>
              <a:t>(Учащиеся </a:t>
            </a:r>
            <a:r>
              <a:rPr lang="ru-RU" dirty="0" smtClean="0"/>
              <a:t>легко справляются с заданием, способ выполнения которого уже известен</a:t>
            </a:r>
            <a:r>
              <a:rPr lang="ru-RU" dirty="0" smtClean="0"/>
              <a:t>.)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Выпишите в другой столбик двузначные числа и тоже умножьте их на 7. (Обучающиеся испытывают затруднение</a:t>
            </a:r>
            <a:r>
              <a:rPr lang="ru-RU" dirty="0" smtClean="0"/>
              <a:t>.)</a:t>
            </a:r>
          </a:p>
          <a:p>
            <a:pPr>
              <a:buFontTx/>
              <a:buChar char="-"/>
            </a:pPr>
            <a:r>
              <a:rPr lang="ru-RU" dirty="0" smtClean="0"/>
              <a:t>Вы </a:t>
            </a:r>
            <a:r>
              <a:rPr lang="ru-RU" dirty="0" smtClean="0"/>
              <a:t>смогли выполнить мое задание</a:t>
            </a:r>
            <a:r>
              <a:rPr lang="ru-RU" dirty="0" smtClean="0"/>
              <a:t>?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Почему же это задание не получилось?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Чем </a:t>
            </a:r>
            <a:r>
              <a:rPr lang="ru-RU" dirty="0" smtClean="0"/>
              <a:t>оно отличается от предыдущего? (Побуждение к осознанию противоречия</a:t>
            </a:r>
            <a:r>
              <a:rPr lang="ru-RU" dirty="0" smtClean="0"/>
              <a:t>.)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Какова же будет тема нашего урока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Ученики</a:t>
            </a:r>
            <a:r>
              <a:rPr lang="ru-RU" dirty="0" smtClean="0"/>
              <a:t>: Умножение двузначного числа на однозначное.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805</Words>
  <Application>Microsoft Office PowerPoint</Application>
  <PresentationFormat>Экран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Варианты создания проблемных ситуаций на уроках математики. </vt:lpstr>
      <vt:lpstr>Числа от 1 до 100. Сложение и вычитание.  </vt:lpstr>
      <vt:lpstr>Слайд 3</vt:lpstr>
      <vt:lpstr>Слайд 4</vt:lpstr>
      <vt:lpstr> Буквенные выражения. </vt:lpstr>
      <vt:lpstr>Порядок выполнения действий. Скобки. </vt:lpstr>
      <vt:lpstr>Числа от 1 до 100. Умножение.</vt:lpstr>
      <vt:lpstr>Слайд 8</vt:lpstr>
      <vt:lpstr>Слайд 9</vt:lpstr>
      <vt:lpstr> Проблемное обучение при решении задач. </vt:lpstr>
      <vt:lpstr>• Задачи с недостающими данными:  </vt:lpstr>
      <vt:lpstr>•  Задачи с излишними данными: </vt:lpstr>
      <vt:lpstr>•       Задачи на логическое мышление: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Варианты создания проблемных ситуаций на уроках математики.</dc:title>
  <dc:creator>admin</dc:creator>
  <cp:lastModifiedBy>admin</cp:lastModifiedBy>
  <cp:revision>15</cp:revision>
  <dcterms:created xsi:type="dcterms:W3CDTF">2016-03-20T17:53:43Z</dcterms:created>
  <dcterms:modified xsi:type="dcterms:W3CDTF">2016-04-04T18:21:08Z</dcterms:modified>
</cp:coreProperties>
</file>