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2" r:id="rId4"/>
    <p:sldId id="271" r:id="rId5"/>
    <p:sldId id="272" r:id="rId6"/>
    <p:sldId id="273" r:id="rId7"/>
    <p:sldId id="275" r:id="rId8"/>
    <p:sldId id="276" r:id="rId9"/>
    <p:sldId id="293" r:id="rId10"/>
    <p:sldId id="280" r:id="rId11"/>
    <p:sldId id="284" r:id="rId12"/>
    <p:sldId id="286" r:id="rId13"/>
    <p:sldId id="287" r:id="rId14"/>
    <p:sldId id="288" r:id="rId15"/>
    <p:sldId id="289" r:id="rId16"/>
    <p:sldId id="294" r:id="rId17"/>
    <p:sldId id="297" r:id="rId18"/>
    <p:sldId id="296" r:id="rId19"/>
    <p:sldId id="291" r:id="rId20"/>
    <p:sldId id="292" r:id="rId21"/>
    <p:sldId id="295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66"/>
    <a:srgbClr val="6600CC"/>
    <a:srgbClr val="800000"/>
    <a:srgbClr val="66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6045"/>
          </a:xfrm>
          <a:prstGeom prst="rect">
            <a:avLst/>
          </a:prstGeom>
          <a:noFill/>
        </p:spPr>
      </p:pic>
      <p:pic>
        <p:nvPicPr>
          <p:cNvPr id="9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frame">
            <a:avLst>
              <a:gd name="adj1" fmla="val 8073"/>
            </a:avLst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4" descr="C:\Users\User\Desktop\квадрат.pn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95536" y="404665"/>
            <a:ext cx="8280919" cy="6048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1" name="Picture 4" descr="C:\Users\User\Desktop\а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2346" flipH="1">
            <a:off x="312472" y="4347045"/>
            <a:ext cx="1519673" cy="1950474"/>
          </a:xfrm>
          <a:prstGeom prst="rect">
            <a:avLst/>
          </a:prstGeom>
          <a:noFill/>
        </p:spPr>
      </p:pic>
      <p:pic>
        <p:nvPicPr>
          <p:cNvPr id="12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67544" y="404664"/>
            <a:ext cx="1410693" cy="1440160"/>
          </a:xfrm>
          <a:prstGeom prst="rect">
            <a:avLst/>
          </a:prstGeom>
          <a:noFill/>
        </p:spPr>
      </p:pic>
      <p:pic>
        <p:nvPicPr>
          <p:cNvPr id="13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 flipH="1">
            <a:off x="7236296" y="404664"/>
            <a:ext cx="1440160" cy="1440160"/>
          </a:xfrm>
          <a:prstGeom prst="rect">
            <a:avLst/>
          </a:prstGeom>
          <a:noFill/>
        </p:spPr>
      </p:pic>
      <p:pic>
        <p:nvPicPr>
          <p:cNvPr id="14" name="Picture 1" descr="C:\Users\User\Desktop\ножницы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3" t="13712" r="12482" b="13713"/>
          <a:stretch>
            <a:fillRect/>
          </a:stretch>
        </p:blipFill>
        <p:spPr bwMode="auto">
          <a:xfrm flipH="1">
            <a:off x="1043608" y="5193815"/>
            <a:ext cx="1872208" cy="1664185"/>
          </a:xfrm>
          <a:prstGeom prst="rect">
            <a:avLst/>
          </a:prstGeom>
          <a:noFill/>
        </p:spPr>
      </p:pic>
      <p:pic>
        <p:nvPicPr>
          <p:cNvPr id="15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 rot="5400000" flipH="1">
            <a:off x="7164288" y="4941168"/>
            <a:ext cx="1440160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4888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A14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360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669"/>
            <a:ext cx="9203690" cy="6880669"/>
          </a:xfrm>
          <a:prstGeom prst="frame">
            <a:avLst>
              <a:gd name="adj1" fmla="val 6026"/>
            </a:avLst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4" descr="C:\Users\User\Desktop\квадрат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582025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2" descr="http://www.chaplinschool.org/classrooms/images/gr3pain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552730"/>
            <a:ext cx="1358436" cy="1017238"/>
          </a:xfrm>
          <a:prstGeom prst="rect">
            <a:avLst/>
          </a:prstGeom>
          <a:noFill/>
        </p:spPr>
      </p:pic>
      <p:pic>
        <p:nvPicPr>
          <p:cNvPr id="11" name="Picture 2" descr="http://www.thinknext.vn/www/uploads/images/pages/webdesig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721694" y="5157192"/>
            <a:ext cx="1422305" cy="1313723"/>
          </a:xfrm>
          <a:prstGeom prst="rect">
            <a:avLst/>
          </a:prstGeom>
          <a:noFill/>
        </p:spPr>
      </p:pic>
      <p:pic>
        <p:nvPicPr>
          <p:cNvPr id="12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536" y="332656"/>
            <a:ext cx="1410693" cy="1440160"/>
          </a:xfrm>
          <a:prstGeom prst="rect">
            <a:avLst/>
          </a:prstGeom>
          <a:noFill/>
        </p:spPr>
      </p:pic>
      <p:pic>
        <p:nvPicPr>
          <p:cNvPr id="13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7380312" y="332656"/>
            <a:ext cx="1440160" cy="1440160"/>
          </a:xfrm>
          <a:prstGeom prst="rect">
            <a:avLst/>
          </a:prstGeom>
          <a:noFill/>
        </p:spPr>
      </p:pic>
      <p:pic>
        <p:nvPicPr>
          <p:cNvPr id="14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rot="16200000">
            <a:off x="410269" y="5070451"/>
            <a:ext cx="1410693" cy="14401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3792"/>
            <a:ext cx="6336704" cy="1143000"/>
          </a:xfrm>
        </p:spPr>
        <p:txBody>
          <a:bodyPr/>
          <a:lstStyle>
            <a:lvl1pPr>
              <a:defRPr b="1" cap="none" spc="0">
                <a:ln w="1905"/>
                <a:solidFill>
                  <a:srgbClr val="872D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6045"/>
          </a:xfrm>
          <a:prstGeom prst="rect">
            <a:avLst/>
          </a:prstGeom>
          <a:noFill/>
        </p:spPr>
      </p:pic>
      <p:pic>
        <p:nvPicPr>
          <p:cNvPr id="8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frame">
            <a:avLst>
              <a:gd name="adj1" fmla="val 8073"/>
            </a:avLst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4" descr="C:\Users\User\Desktop\квадрат.pn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67545" y="494881"/>
            <a:ext cx="8280919" cy="58864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4" descr="C:\Users\User\Desktop\а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2346" flipH="1">
            <a:off x="345403" y="4581941"/>
            <a:ext cx="1351437" cy="1734545"/>
          </a:xfrm>
          <a:prstGeom prst="rect">
            <a:avLst/>
          </a:prstGeom>
          <a:noFill/>
        </p:spPr>
      </p:pic>
      <p:pic>
        <p:nvPicPr>
          <p:cNvPr id="11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39552" y="548680"/>
            <a:ext cx="1410693" cy="1440160"/>
          </a:xfrm>
          <a:prstGeom prst="rect">
            <a:avLst/>
          </a:prstGeom>
          <a:noFill/>
        </p:spPr>
      </p:pic>
      <p:pic>
        <p:nvPicPr>
          <p:cNvPr id="12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 flipH="1">
            <a:off x="7236296" y="548680"/>
            <a:ext cx="1440160" cy="1440160"/>
          </a:xfrm>
          <a:prstGeom prst="rect">
            <a:avLst/>
          </a:prstGeom>
          <a:noFill/>
        </p:spPr>
      </p:pic>
      <p:pic>
        <p:nvPicPr>
          <p:cNvPr id="13" name="Picture 1" descr="C:\Users\User\Desktop\ножницы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3" t="13712" r="12482" b="13713"/>
          <a:stretch>
            <a:fillRect/>
          </a:stretch>
        </p:blipFill>
        <p:spPr bwMode="auto">
          <a:xfrm flipH="1">
            <a:off x="1259632" y="5517232"/>
            <a:ext cx="1508364" cy="1340768"/>
          </a:xfrm>
          <a:prstGeom prst="rect">
            <a:avLst/>
          </a:prstGeom>
          <a:noFill/>
        </p:spPr>
      </p:pic>
      <p:pic>
        <p:nvPicPr>
          <p:cNvPr id="14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 rot="5400000" flipH="1">
            <a:off x="7164288" y="4797152"/>
            <a:ext cx="1440160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48883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068960"/>
            <a:ext cx="748883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A14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360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669"/>
            <a:ext cx="9203690" cy="6880669"/>
          </a:xfrm>
          <a:prstGeom prst="frame">
            <a:avLst>
              <a:gd name="adj1" fmla="val 6026"/>
            </a:avLst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0" name="Picture 4" descr="C:\Users\User\Desktop\квадрат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582025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1" name="Picture 2" descr="http://www.chaplinschool.org/classrooms/images/gr3pain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842" y="5517232"/>
            <a:ext cx="1405841" cy="1052736"/>
          </a:xfrm>
          <a:prstGeom prst="rect">
            <a:avLst/>
          </a:prstGeom>
          <a:noFill/>
        </p:spPr>
      </p:pic>
      <p:pic>
        <p:nvPicPr>
          <p:cNvPr id="12" name="Picture 2" descr="http://www.thinknext.vn/www/uploads/images/pages/webdesig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721694" y="5157192"/>
            <a:ext cx="1422305" cy="1313723"/>
          </a:xfrm>
          <a:prstGeom prst="rect">
            <a:avLst/>
          </a:prstGeom>
          <a:noFill/>
        </p:spPr>
      </p:pic>
      <p:pic>
        <p:nvPicPr>
          <p:cNvPr id="13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536" y="332656"/>
            <a:ext cx="1410693" cy="1440160"/>
          </a:xfrm>
          <a:prstGeom prst="rect">
            <a:avLst/>
          </a:prstGeom>
          <a:noFill/>
        </p:spPr>
      </p:pic>
      <p:pic>
        <p:nvPicPr>
          <p:cNvPr id="14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7380312" y="332656"/>
            <a:ext cx="1440160" cy="1440160"/>
          </a:xfrm>
          <a:prstGeom prst="rect">
            <a:avLst/>
          </a:prstGeom>
          <a:noFill/>
        </p:spPr>
      </p:pic>
      <p:pic>
        <p:nvPicPr>
          <p:cNvPr id="15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rot="16200000">
            <a:off x="410269" y="5070451"/>
            <a:ext cx="1410693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 b="1" cap="none" spc="0">
                <a:ln w="1905"/>
                <a:solidFill>
                  <a:srgbClr val="872D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6045"/>
          </a:xfrm>
          <a:prstGeom prst="rect">
            <a:avLst/>
          </a:prstGeom>
          <a:noFill/>
        </p:spPr>
      </p:pic>
      <p:pic>
        <p:nvPicPr>
          <p:cNvPr id="7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frame">
            <a:avLst>
              <a:gd name="adj1" fmla="val 8073"/>
            </a:avLst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Picture 4" descr="C:\Users\User\Desktop\квадрат.pn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67545" y="494881"/>
            <a:ext cx="8280919" cy="5814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9" name="Picture 4" descr="C:\Users\User\Desktop\а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06213" flipH="1">
            <a:off x="380259" y="4830563"/>
            <a:ext cx="1173371" cy="1506001"/>
          </a:xfrm>
          <a:prstGeom prst="rect">
            <a:avLst/>
          </a:prstGeom>
          <a:noFill/>
        </p:spPr>
      </p:pic>
      <p:pic>
        <p:nvPicPr>
          <p:cNvPr id="10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39552" y="548680"/>
            <a:ext cx="1410693" cy="1440160"/>
          </a:xfrm>
          <a:prstGeom prst="rect">
            <a:avLst/>
          </a:prstGeom>
          <a:noFill/>
        </p:spPr>
      </p:pic>
      <p:pic>
        <p:nvPicPr>
          <p:cNvPr id="11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 flipH="1">
            <a:off x="7236296" y="548680"/>
            <a:ext cx="1440160" cy="1440160"/>
          </a:xfrm>
          <a:prstGeom prst="rect">
            <a:avLst/>
          </a:prstGeom>
          <a:noFill/>
        </p:spPr>
      </p:pic>
      <p:pic>
        <p:nvPicPr>
          <p:cNvPr id="12" name="Picture 1" descr="C:\Users\User\Desktop\ножницы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3" t="13712" r="12482" b="13713"/>
          <a:stretch>
            <a:fillRect/>
          </a:stretch>
        </p:blipFill>
        <p:spPr bwMode="auto">
          <a:xfrm rot="21042157" flipH="1">
            <a:off x="1123559" y="5676772"/>
            <a:ext cx="1225557" cy="1089384"/>
          </a:xfrm>
          <a:prstGeom prst="rect">
            <a:avLst/>
          </a:prstGeom>
          <a:noFill/>
        </p:spPr>
      </p:pic>
      <p:pic>
        <p:nvPicPr>
          <p:cNvPr id="13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 rot="5400000" flipH="1">
            <a:off x="7164288" y="4797152"/>
            <a:ext cx="1440160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76875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360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669"/>
            <a:ext cx="9203690" cy="6880669"/>
          </a:xfrm>
          <a:prstGeom prst="frame">
            <a:avLst>
              <a:gd name="adj1" fmla="val 6026"/>
            </a:avLst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Picture 4" descr="C:\Users\User\Desktop\квадрат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582025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2" descr="http://www.chaplinschool.org/classrooms/images/gr3paint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067435"/>
            <a:ext cx="2006508" cy="1502533"/>
          </a:xfrm>
          <a:prstGeom prst="rect">
            <a:avLst/>
          </a:prstGeom>
          <a:noFill/>
        </p:spPr>
      </p:pic>
      <p:pic>
        <p:nvPicPr>
          <p:cNvPr id="9" name="Picture 2" descr="http://www.thinknext.vn/www/uploads/images/pages/webdesig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236296" y="4708850"/>
            <a:ext cx="1907704" cy="1762065"/>
          </a:xfrm>
          <a:prstGeom prst="rect">
            <a:avLst/>
          </a:prstGeom>
          <a:noFill/>
        </p:spPr>
      </p:pic>
      <p:pic>
        <p:nvPicPr>
          <p:cNvPr id="10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536" y="332656"/>
            <a:ext cx="1410693" cy="1440160"/>
          </a:xfrm>
          <a:prstGeom prst="rect">
            <a:avLst/>
          </a:prstGeom>
          <a:noFill/>
        </p:spPr>
      </p:pic>
      <p:pic>
        <p:nvPicPr>
          <p:cNvPr id="11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7380312" y="332656"/>
            <a:ext cx="1440160" cy="1440160"/>
          </a:xfrm>
          <a:prstGeom prst="rect">
            <a:avLst/>
          </a:prstGeom>
          <a:noFill/>
        </p:spPr>
      </p:pic>
      <p:pic>
        <p:nvPicPr>
          <p:cNvPr id="12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 rot="16200000">
            <a:off x="410269" y="5070451"/>
            <a:ext cx="1410693" cy="14401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6045"/>
          </a:xfrm>
          <a:prstGeom prst="rect">
            <a:avLst/>
          </a:prstGeom>
          <a:noFill/>
        </p:spPr>
      </p:pic>
      <p:pic>
        <p:nvPicPr>
          <p:cNvPr id="10" name="Picture 2" descr="C:\Users\User\Desktop\такв.pn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frame">
            <a:avLst>
              <a:gd name="adj1" fmla="val 8073"/>
            </a:avLst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1" name="Picture 4" descr="C:\Users\User\Desktop\квадрат.pn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95537" y="476671"/>
            <a:ext cx="8280919" cy="59046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3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39552" y="548680"/>
            <a:ext cx="1410693" cy="1440160"/>
          </a:xfrm>
          <a:prstGeom prst="rect">
            <a:avLst/>
          </a:prstGeom>
          <a:noFill/>
        </p:spPr>
      </p:pic>
      <p:pic>
        <p:nvPicPr>
          <p:cNvPr id="14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 flipH="1">
            <a:off x="7236296" y="548680"/>
            <a:ext cx="1440160" cy="1440160"/>
          </a:xfrm>
          <a:prstGeom prst="rect">
            <a:avLst/>
          </a:prstGeom>
          <a:noFill/>
        </p:spPr>
      </p:pic>
      <p:pic>
        <p:nvPicPr>
          <p:cNvPr id="16" name="Picture 2" descr="http://mamietitine.m.a.pic.centerblog.net/pvime9uv.pn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 rot="5400000" flipH="1">
            <a:off x="7164288" y="4797152"/>
            <a:ext cx="1440160" cy="144016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2" name="Picture 4" descr="C:\Users\User\Desktop\ак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2346" flipH="1">
            <a:off x="380259" y="4830563"/>
            <a:ext cx="1173371" cy="1506001"/>
          </a:xfrm>
          <a:prstGeom prst="rect">
            <a:avLst/>
          </a:prstGeom>
          <a:noFill/>
        </p:spPr>
      </p:pic>
      <p:pic>
        <p:nvPicPr>
          <p:cNvPr id="15" name="Picture 1" descr="C:\Users\User\Desktop\ножницы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3" t="13712" r="12482" b="13713"/>
          <a:stretch>
            <a:fillRect/>
          </a:stretch>
        </p:blipFill>
        <p:spPr bwMode="auto">
          <a:xfrm flipH="1">
            <a:off x="1115616" y="5589240"/>
            <a:ext cx="1224136" cy="10881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41E9-54B9-4A71-AC73-542416597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B20B-145E-473B-8F21-870993382DC4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04A6-C1DF-4FDD-953F-C457AAA00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E1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0ahUKEwj7zJfE87rKAhVC8XIKHY8ACF8QjRwIBw&amp;url=http://tutmet.ru/ruchnaja-gazovaja-rezka-metalla-tehnologija.html&amp;psig=AFQjCNE5HuP_Kdw9up-aXqnMrYiw67Qy-g&amp;ust=145346556253144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8;&#1072;&#1090;&#1100;&#1103;&#1085;&#1072;\Desktop\&#1047;&#1072;&#1097;&#1080;&#1090;&#1072;%20&#1052;&#1072;&#1088;&#1090;&#1099;&#1085;&#1086;&#1074;&#1072;%20&#1048;\Audio12233.wma" TargetMode="External"/><Relationship Id="rId6" Type="http://schemas.openxmlformats.org/officeDocument/2006/relationships/image" Target="../media/image24.png"/><Relationship Id="rId5" Type="http://schemas.openxmlformats.org/officeDocument/2006/relationships/image" Target="http://t1.gstatic.com/images?q=tbn:ANd9GcTrRe_TU71RmXrSFwaczlMXDgfc_UcsByXmsyJJe5Wx1MYIxc_B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488832" cy="292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универсальных учебных действий  на уроках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технологии в процессе работы над проектом.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08518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Николаева Ирина Львовна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75011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Нурменская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- в работе над проектом, в процессе осмысления и организации труда у учащихся развиваются  такие личностные качества как: самостоятельность, ответственность за принятое решение, чувство долга, стремление к результатам, бережливость, деловитость, умение взаимодействия с людьми и др.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1000108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Таким образом, - в работа над проектом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развивает коммуникабельность, добавляет умение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работать в команде и ответственность за свою или совместную работу.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Проектная деятельность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позволяет учиться на собственном опыте и опыте других.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Видимый результат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приносит огромное удовлетворение учащимся и может даже повысить самооценку и веру в свои силы.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Активное включение учащихся в создание проекта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дает возможность осваивать новые способы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человеческой деятельности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среде,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предоставляет прекрасную возможность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формирования УУД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85794"/>
            <a:ext cx="6801440" cy="1021588"/>
          </a:xfrm>
        </p:spPr>
        <p:txBody>
          <a:bodyPr>
            <a:normAutofit fontScale="90000"/>
          </a:bodyPr>
          <a:lstStyle/>
          <a:p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«Нурменская средняя общеобразовательная школа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генерал-майора В.А.Вержбицого»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575" y="4863831"/>
            <a:ext cx="6803136" cy="275433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учебный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F:\IMG_61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b="4246"/>
          <a:stretch/>
        </p:blipFill>
        <p:spPr bwMode="auto">
          <a:xfrm rot="20898566">
            <a:off x="1311537" y="1747274"/>
            <a:ext cx="2289512" cy="3308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43240" y="3286124"/>
            <a:ext cx="5077839" cy="193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«Наряд для завтрака»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Егорова Милена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027" r="10151" b="25009"/>
          <a:stretch/>
        </p:blipFill>
        <p:spPr bwMode="auto">
          <a:xfrm rot="5400000">
            <a:off x="477028" y="2094684"/>
            <a:ext cx="368935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9008" y="469360"/>
            <a:ext cx="6157767" cy="297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общеобразовательное учреждение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«Нурменская средняя общеобразовательная школа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генерал-майора В.А. Вержбицкого»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Проект: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«Радость рукоделия»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18003" y="8042314"/>
            <a:ext cx="183718" cy="3005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Выполнила: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ученица 5 класса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Деревянкина Анна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Руководитель: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учитель технологии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Николаева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Ирина Львовна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89502" y="4235471"/>
            <a:ext cx="2079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Выполнила: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Ученица 5 класса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Деревянкина Анна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Ирина Львовн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7468" y="6088021"/>
            <a:ext cx="221746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2015-2016 учебный год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785794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Нурменская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имени генерал-майора В.А.Вержбицкого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28794" y="1928802"/>
            <a:ext cx="435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ручной и машинной обработки металлов    искусственных материалов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rc_mi" descr="http://tutmet.ru/wp-content/uploads/2015/03/ruchnaja-gazovaja-rezka-metalla-tehnologija-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071810"/>
            <a:ext cx="3284665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43306" y="5500702"/>
            <a:ext cx="421477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Выполнил: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ученик 6 класса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aseline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Лактюнин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Андрей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2976" y="714356"/>
            <a:ext cx="63579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Нурменская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 генерал-майора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В.А.Вержбицого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214346" y="20002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Умный дом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asutpp.ru/wp-content/uploads/2014/05/вариант-управления-умным-домом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71744"/>
            <a:ext cx="4329136" cy="317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86446" y="4643446"/>
            <a:ext cx="2790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ученица 7 класса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Безбородникова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Екатерина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4"/>
            <a:ext cx="6143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Нурменская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 генерал-майора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В.А.Вержбицого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00298" y="2071678"/>
            <a:ext cx="6000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«Изделия из древесины»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awwood.ru/sites/default/files/117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3" b="19672"/>
          <a:stretch>
            <a:fillRect/>
          </a:stretch>
        </p:blipFill>
        <p:spPr bwMode="auto">
          <a:xfrm>
            <a:off x="1071538" y="2928934"/>
            <a:ext cx="3714776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3504" y="4572008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ученик 6 класса Смолин Илья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48" y="1000108"/>
            <a:ext cx="76438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Призеры и победители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униципального этапа всероссийской олимпиады школьников 2012-2013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у.г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., 2013-2014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у.г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., 2014-2015у.г., и 2015-2016у.г.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92893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Призеры регионального этапа всероссийской олимпиады школьников 2013-2014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2014-2015у.г.</a:t>
            </a:r>
          </a:p>
        </p:txBody>
      </p:sp>
    </p:spTree>
    <p:extLst>
      <p:ext uri="{BB962C8B-B14F-4D97-AF65-F5344CB8AC3E}">
        <p14:creationId xmlns:p14="http://schemas.microsoft.com/office/powerpoint/2010/main" val="13539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460823" cy="3384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70" y="1844823"/>
            <a:ext cx="2686487" cy="3694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96" y="404664"/>
            <a:ext cx="2506892" cy="34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1701" r="2346" b="1701"/>
          <a:stretch/>
        </p:blipFill>
        <p:spPr>
          <a:xfrm>
            <a:off x="3672400" y="467922"/>
            <a:ext cx="2248868" cy="3284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750" r="2346" b="1701"/>
          <a:stretch/>
        </p:blipFill>
        <p:spPr>
          <a:xfrm>
            <a:off x="683568" y="1196752"/>
            <a:ext cx="2886651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800" r="2346" b="1701"/>
          <a:stretch/>
        </p:blipFill>
        <p:spPr>
          <a:xfrm>
            <a:off x="6228184" y="467922"/>
            <a:ext cx="2245969" cy="3208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4851" r="3791" b="4851"/>
          <a:stretch/>
        </p:blipFill>
        <p:spPr>
          <a:xfrm rot="20532315">
            <a:off x="4909862" y="3529657"/>
            <a:ext cx="2022810" cy="26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ольга\Desktop\Лариса Денисова\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2" y="0"/>
            <a:ext cx="1357313" cy="6858000"/>
          </a:xfrm>
        </p:spPr>
      </p:pic>
      <p:pic>
        <p:nvPicPr>
          <p:cNvPr id="13314" name="Content Placeholder 2" descr="C:\Users\ольга\Desktop\Лариса Денисова\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25" y="0"/>
            <a:ext cx="1285875" cy="6858000"/>
          </a:xfrm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00166" y="0"/>
            <a:ext cx="6357938" cy="231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Муниципальное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казённое общеобразовательное учреждение</a:t>
            </a:r>
            <a:endParaRPr lang="ru-RU" sz="2000" b="1" dirty="0"/>
          </a:p>
          <a:p>
            <a:pPr algn="ctr" eaLnBrk="0" hangingPunct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«Нурменская средняя общеобразовательная школа</a:t>
            </a:r>
            <a:endParaRPr lang="ru-RU" sz="2000" b="1" dirty="0"/>
          </a:p>
          <a:p>
            <a:pPr algn="ctr" eaLnBrk="0" hangingPunct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имени генерал-майора В.А.Вержбицкого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0" hangingPunct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Тосненский район</a:t>
            </a:r>
          </a:p>
          <a:p>
            <a:pPr algn="ctr" eaLnBrk="0" hangingPunct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Ленинградская область</a:t>
            </a:r>
            <a:endParaRPr lang="ru-RU" sz="2000" b="1" dirty="0"/>
          </a:p>
          <a:p>
            <a:pPr eaLnBrk="0" hangingPunct="0"/>
            <a:endParaRPr lang="ru-RU" dirty="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286375" y="3857625"/>
            <a:ext cx="221456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rIns="260268" bIns="0"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Выполнила:</a:t>
            </a:r>
            <a:r>
              <a:rPr lang="ru-RU" sz="1400" dirty="0">
                <a:cs typeface="Times New Roman" pitchFamily="18" charset="0"/>
              </a:rPr>
              <a:t>                                                                                         Ученица 7 класса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Мартынова Ирина                                                                                                                                                                                 Александровна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Руководитель                                                                                                учитель технологии: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Николаева                                                                                                Ирина Львовна</a:t>
            </a:r>
            <a:endParaRPr lang="ru-RU" sz="1400" b="1" dirty="0"/>
          </a:p>
          <a:p>
            <a:pPr eaLnBrk="0" hangingPunct="0"/>
            <a:endParaRPr lang="ru-RU" dirty="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286125" y="6286500"/>
            <a:ext cx="292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i="1" dirty="0" smtClean="0">
                <a:cs typeface="Times New Roman" pitchFamily="18" charset="0"/>
              </a:rPr>
              <a:t>2013-2014г</a:t>
            </a:r>
            <a:r>
              <a:rPr lang="ru-RU" sz="1400" b="1" i="1" dirty="0"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" name="Picture 7" descr="http://t1.gstatic.com/images?q=tbn:ANd9GcTrRe_TU71RmXrSFwaczlMXDgfc_UcsByXmsyJJe5Wx1MYIxc_B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643042" y="3500438"/>
            <a:ext cx="25003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714480" y="2285992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cs typeface="Times New Roman" pitchFamily="18" charset="0"/>
              </a:rPr>
              <a:t>Творческий проект:</a:t>
            </a:r>
            <a:endParaRPr lang="ru-RU" sz="2800" b="1" dirty="0" smtClean="0"/>
          </a:p>
          <a:p>
            <a:pPr algn="ctr" eaLnBrk="0" hangingPunct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«Весёлые лоскутки в интерьере»</a:t>
            </a:r>
            <a:endParaRPr lang="ru-RU" sz="2800" b="1" dirty="0"/>
          </a:p>
        </p:txBody>
      </p:sp>
      <p:pic>
        <p:nvPicPr>
          <p:cNvPr id="14" name="Audio1223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404664"/>
            <a:ext cx="756084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 «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ехнология»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основной школе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направления: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ведения дома»,    «Индустриальные технологии»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следующих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основным разделам программы: </a:t>
            </a:r>
          </a:p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ведения дома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«Оформление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кухни», «Изготовление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блюд», «Изготовление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декорирование швейных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«Индустриальные технологии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«Художественная обработка древесины», «Художественная обработка металла», «Технология ведения домашнего хозяйства"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универсальных учебных действий (УУД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уроках технологии как нельзя лучше обеспечивает организация проектной деятельности  учащихся.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орнамен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49275"/>
          </a:xfrm>
          <a:noFill/>
        </p:spPr>
      </p:pic>
      <p:pic>
        <p:nvPicPr>
          <p:cNvPr id="2051" name="Picture 8" descr="орнамен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308725"/>
            <a:ext cx="9144000" cy="549275"/>
          </a:xfrm>
          <a:noFill/>
        </p:spPr>
      </p:pic>
      <p:sp>
        <p:nvSpPr>
          <p:cNvPr id="2052" name="Прямоугольник 9"/>
          <p:cNvSpPr>
            <a:spLocks noChangeArrowheads="1"/>
          </p:cNvSpPr>
          <p:nvPr/>
        </p:nvSpPr>
        <p:spPr bwMode="auto">
          <a:xfrm>
            <a:off x="0" y="571500"/>
            <a:ext cx="8858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0">
                <a:latin typeface="Times New Roman" pitchFamily="18" charset="0"/>
                <a:cs typeface="Times New Roman" pitchFamily="18" charset="0"/>
              </a:rPr>
              <a:t>Муниципальное</a:t>
            </a:r>
          </a:p>
          <a:p>
            <a:pPr algn="ctr"/>
            <a:r>
              <a:rPr lang="ru-RU" sz="2000" b="1" i="0">
                <a:latin typeface="Times New Roman" pitchFamily="18" charset="0"/>
                <a:cs typeface="Times New Roman" pitchFamily="18" charset="0"/>
              </a:rPr>
              <a:t> казённое общеобразовательное учреждение</a:t>
            </a:r>
            <a:endParaRPr lang="ru-RU" sz="2000" b="1" i="0"/>
          </a:p>
          <a:p>
            <a:pPr algn="ctr" eaLnBrk="0" hangingPunct="0"/>
            <a:r>
              <a:rPr lang="ru-RU" sz="2000" b="1" i="0">
                <a:latin typeface="Times New Roman" pitchFamily="18" charset="0"/>
                <a:cs typeface="Times New Roman" pitchFamily="18" charset="0"/>
              </a:rPr>
              <a:t>«Нурменская средняя общеобразовательная школа</a:t>
            </a:r>
            <a:endParaRPr lang="ru-RU" sz="2000" b="1" i="0"/>
          </a:p>
          <a:p>
            <a:pPr algn="ctr" eaLnBrk="0" hangingPunct="0"/>
            <a:r>
              <a:rPr lang="ru-RU" sz="2000" b="1" i="0">
                <a:latin typeface="Times New Roman" pitchFamily="18" charset="0"/>
                <a:cs typeface="Times New Roman" pitchFamily="18" charset="0"/>
              </a:rPr>
              <a:t>имени генерал-майора В.А.Вержбицкого»</a:t>
            </a:r>
          </a:p>
          <a:p>
            <a:pPr algn="ctr" eaLnBrk="0" hangingPunct="0"/>
            <a:r>
              <a:rPr lang="ru-RU" sz="2000" b="1" i="0">
                <a:latin typeface="Times New Roman" pitchFamily="18" charset="0"/>
                <a:cs typeface="Times New Roman" pitchFamily="18" charset="0"/>
              </a:rPr>
              <a:t>Тосненский район Ленинградская область</a:t>
            </a:r>
            <a:endParaRPr lang="ru-RU" sz="2000" b="1" i="0"/>
          </a:p>
        </p:txBody>
      </p:sp>
      <p:sp>
        <p:nvSpPr>
          <p:cNvPr id="2053" name="Прямоугольник 10"/>
          <p:cNvSpPr>
            <a:spLocks noChangeArrowheads="1"/>
          </p:cNvSpPr>
          <p:nvPr/>
        </p:nvSpPr>
        <p:spPr bwMode="auto">
          <a:xfrm>
            <a:off x="571500" y="2428875"/>
            <a:ext cx="8072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Творческий проект:</a:t>
            </a: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«Вдохновение»</a:t>
            </a:r>
          </a:p>
        </p:txBody>
      </p:sp>
      <p:sp>
        <p:nvSpPr>
          <p:cNvPr id="2054" name="Прямоугольник 11"/>
          <p:cNvSpPr>
            <a:spLocks noChangeArrowheads="1"/>
          </p:cNvSpPr>
          <p:nvPr/>
        </p:nvSpPr>
        <p:spPr bwMode="auto">
          <a:xfrm>
            <a:off x="5572132" y="3643314"/>
            <a:ext cx="2643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2000" dirty="0"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класса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Мартынова Ирина                                                                                                                                                                                 Александровна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Руководитель                                                                                                учитель технологии: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Николаева                                                                                                Ирина Львовна</a:t>
            </a:r>
            <a:endParaRPr lang="ru-RU" sz="2000" dirty="0"/>
          </a:p>
        </p:txBody>
      </p:sp>
      <p:sp>
        <p:nvSpPr>
          <p:cNvPr id="2055" name="Прямоугольник 12"/>
          <p:cNvSpPr>
            <a:spLocks noChangeArrowheads="1"/>
          </p:cNvSpPr>
          <p:nvPr/>
        </p:nvSpPr>
        <p:spPr bwMode="auto">
          <a:xfrm>
            <a:off x="3786188" y="5857875"/>
            <a:ext cx="1324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2014-2015г</a:t>
            </a:r>
            <a:r>
              <a:rPr lang="ru-RU" b="1" dirty="0"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056" name="Picture 7" descr="орнаме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612775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 descr="орнаме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1225" y="500063"/>
            <a:ext cx="612775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Nurma-n3\Desktop\IMG_6006.JPG"/>
          <p:cNvPicPr/>
          <p:nvPr/>
        </p:nvPicPr>
        <p:blipFill>
          <a:blip r:embed="rId5" cstate="print"/>
          <a:srcRect l="1511" t="24631" b="16010"/>
          <a:stretch>
            <a:fillRect/>
          </a:stretch>
        </p:blipFill>
        <p:spPr bwMode="auto">
          <a:xfrm>
            <a:off x="1142976" y="3500438"/>
            <a:ext cx="4422269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60" name="Picture 12" descr="Цветы Archives My Hobby Book: Вязание и вышивкаMy Hobby Book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6703">
            <a:off x="928662" y="1928802"/>
            <a:ext cx="1211790" cy="1817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500063" y="1357313"/>
            <a:ext cx="8180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600" b="1" i="1">
                <a:solidFill>
                  <a:srgbClr val="A50021"/>
                </a:solidFill>
              </a:rPr>
              <a:t>«Декупаж, коллекция «Путешествия»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643063" y="2000250"/>
            <a:ext cx="7072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ru-RU" altLang="ru-RU" b="1" dirty="0">
                <a:solidFill>
                  <a:srgbClr val="A50021"/>
                </a:solidFill>
              </a:rPr>
              <a:t>С занятным рукодельем жизнь намного краше,</a:t>
            </a:r>
            <a:br>
              <a:rPr kumimoji="0" lang="ru-RU" altLang="ru-RU" b="1" dirty="0">
                <a:solidFill>
                  <a:srgbClr val="A50021"/>
                </a:solidFill>
              </a:rPr>
            </a:br>
            <a:r>
              <a:rPr kumimoji="0" lang="ru-RU" altLang="ru-RU" b="1" dirty="0">
                <a:solidFill>
                  <a:srgbClr val="A50021"/>
                </a:solidFill>
              </a:rPr>
              <a:t>Лишь надо приложить к нему терпенье.</a:t>
            </a:r>
            <a:br>
              <a:rPr kumimoji="0" lang="ru-RU" altLang="ru-RU" b="1" dirty="0">
                <a:solidFill>
                  <a:srgbClr val="A50021"/>
                </a:solidFill>
              </a:rPr>
            </a:br>
            <a:r>
              <a:rPr kumimoji="0" lang="ru-RU" altLang="ru-RU" b="1" dirty="0">
                <a:solidFill>
                  <a:srgbClr val="A50021"/>
                </a:solidFill>
              </a:rPr>
              <a:t>И мастерство становится все выше,</a:t>
            </a:r>
            <a:br>
              <a:rPr kumimoji="0" lang="ru-RU" altLang="ru-RU" b="1" dirty="0">
                <a:solidFill>
                  <a:srgbClr val="A50021"/>
                </a:solidFill>
              </a:rPr>
            </a:br>
            <a:r>
              <a:rPr kumimoji="0" lang="ru-RU" altLang="ru-RU" b="1" dirty="0">
                <a:solidFill>
                  <a:srgbClr val="A50021"/>
                </a:solidFill>
              </a:rPr>
              <a:t>Когда тобой владеет вдохновение.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6659563" y="5013325"/>
            <a:ext cx="20874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600" dirty="0">
                <a:solidFill>
                  <a:srgbClr val="A50021"/>
                </a:solidFill>
              </a:rPr>
              <a:t>Выполнила:</a:t>
            </a:r>
          </a:p>
          <a:p>
            <a:pPr algn="ctr" eaLnBrk="1" hangingPunct="1"/>
            <a:r>
              <a:rPr lang="ru-RU" altLang="ru-RU" sz="1600" dirty="0">
                <a:solidFill>
                  <a:srgbClr val="A50021"/>
                </a:solidFill>
              </a:rPr>
              <a:t>ученица 9 класса</a:t>
            </a:r>
          </a:p>
          <a:p>
            <a:pPr algn="ctr" eaLnBrk="1" hangingPunct="1"/>
            <a:r>
              <a:rPr lang="ru-RU" altLang="ru-RU" sz="1600" dirty="0" err="1">
                <a:solidFill>
                  <a:srgbClr val="A50021"/>
                </a:solidFill>
              </a:rPr>
              <a:t>Лактюнина</a:t>
            </a:r>
            <a:r>
              <a:rPr lang="ru-RU" altLang="ru-RU" sz="1600" dirty="0">
                <a:solidFill>
                  <a:srgbClr val="A50021"/>
                </a:solidFill>
              </a:rPr>
              <a:t> </a:t>
            </a:r>
            <a:r>
              <a:rPr lang="ru-RU" altLang="ru-RU" sz="1600" dirty="0" smtClean="0">
                <a:solidFill>
                  <a:srgbClr val="A50021"/>
                </a:solidFill>
              </a:rPr>
              <a:t>Анастасия</a:t>
            </a:r>
          </a:p>
          <a:p>
            <a:pPr algn="ctr" eaLnBrk="1" hangingPunct="1"/>
            <a:r>
              <a:rPr lang="ru-RU" altLang="ru-RU" sz="1600" dirty="0" smtClean="0">
                <a:solidFill>
                  <a:srgbClr val="A50021"/>
                </a:solidFill>
              </a:rPr>
              <a:t>2015/2016 </a:t>
            </a:r>
            <a:r>
              <a:rPr lang="ru-RU" altLang="ru-RU" sz="1600" dirty="0" err="1" smtClean="0">
                <a:solidFill>
                  <a:srgbClr val="A50021"/>
                </a:solidFill>
              </a:rPr>
              <a:t>уч.г</a:t>
            </a:r>
            <a:r>
              <a:rPr lang="ru-RU" altLang="ru-RU" sz="1600" dirty="0" smtClean="0">
                <a:solidFill>
                  <a:srgbClr val="A50021"/>
                </a:solidFill>
              </a:rPr>
              <a:t>.</a:t>
            </a:r>
            <a:endParaRPr lang="ru-RU" altLang="ru-RU" sz="1600" dirty="0">
              <a:solidFill>
                <a:srgbClr val="A50021"/>
              </a:solidFill>
            </a:endParaRPr>
          </a:p>
        </p:txBody>
      </p:sp>
      <p:pic>
        <p:nvPicPr>
          <p:cNvPr id="13317" name="Picture 10" descr="line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43644"/>
            <a:ext cx="8351838" cy="3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line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795338"/>
            <a:ext cx="8423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84438" y="255588"/>
            <a:ext cx="586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ru-RU" altLang="ru-RU" b="1">
                <a:solidFill>
                  <a:srgbClr val="A50021"/>
                </a:solidFill>
              </a:rPr>
              <a:t>МКОУ «Нурменская СОШ»</a:t>
            </a:r>
          </a:p>
        </p:txBody>
      </p:sp>
      <p:pic>
        <p:nvPicPr>
          <p:cNvPr id="13320" name="Рисунок 7" descr="C:\Users\sNurma-n3\Desktop\Ол.Мун.2014\Настя\Фотографии для проекта (1)\IMG_4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1963">
            <a:off x="703263" y="3843338"/>
            <a:ext cx="30797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8" descr="C:\Users\sNurma-n3\Desktop\Ол.Мун.2014\Настя\Фотографии для проекта (1)\IMG_5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0687">
            <a:off x="3668713" y="3913188"/>
            <a:ext cx="31638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1005667">
            <a:off x="786839" y="208763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660033"/>
                </a:solidFill>
              </a:rPr>
              <a:t>Спасибо за внимание</a:t>
            </a:r>
            <a:endParaRPr lang="ru-RU" sz="66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7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3335" y="692696"/>
            <a:ext cx="49973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40768"/>
            <a:ext cx="1912866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72200"/>
            <a:ext cx="1512168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72200"/>
            <a:ext cx="1512168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000264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57224" y="1912186"/>
            <a:ext cx="1513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Личностные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83796" y="1912186"/>
            <a:ext cx="1399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Регулятивные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988840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7158" y="1988670"/>
            <a:ext cx="1999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557376" y="2900370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173528" y="2939796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013760" y="2939796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7072330" y="2928934"/>
            <a:ext cx="484632" cy="4892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1397000"/>
            <a:ext cx="7215238" cy="453233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dirty="0"/>
          </a:p>
          <a:p>
            <a:pPr lvl="0">
              <a:buChar char="•"/>
            </a:pPr>
            <a:endParaRPr lang="ru-RU" dirty="0"/>
          </a:p>
          <a:p>
            <a:pPr lvl="0">
              <a:buChar char="•"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27796" y="3386128"/>
            <a:ext cx="142308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Обеспечивают ценностно-смысловую ориентацию учащихся и ориентацию в социальных ролях и межличностных отношениях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14613" y="3433072"/>
            <a:ext cx="1571636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Планирование,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прогнозирование,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коррекция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 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 регуляция.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72264" y="3464296"/>
            <a:ext cx="1571636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учебного сотрудничества с учителем и сверстниками.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Постановка вопросов.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Разрешение конфликтов.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Умение выражать свои мысли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56423" y="3424535"/>
            <a:ext cx="1455737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 учебные,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логические, действия постановки и решения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38745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692696"/>
            <a:ext cx="7992888" cy="4087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предполагает выполнение следующих этапов: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этап: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выбор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проекта, его обоснование и формирование мотивов выполнения;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знаний, умений и навыков для осуществления проекта;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 по реализации проектов;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материальных и финансовых затрат для изготовления проекта.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ехнологический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конструкции, изучение технологии изготовления задуманного объекта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соответствующей технико-технологической документации;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необходимых материалов, оборудования,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 учетом требований технологии и дизайна;</a:t>
            </a:r>
          </a:p>
          <a:p>
            <a:pPr marL="0" lv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техники безопасности.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обоснование;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экологическое обоснование;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выполненной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УУД на уроках технологии в процессе работы над проектом, можно представить в виде таблицы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785794"/>
            <a:ext cx="5643602" cy="71438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«Формирование УУД учащихся </a:t>
            </a:r>
            <a:br>
              <a:rPr lang="ru-RU" sz="2200" dirty="0" smtClean="0"/>
            </a:br>
            <a:r>
              <a:rPr lang="ru-RU" sz="2200" dirty="0" smtClean="0"/>
              <a:t>на разных этапах работы над проектом»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81503"/>
              </p:ext>
            </p:extLst>
          </p:nvPr>
        </p:nvGraphicFramePr>
        <p:xfrm>
          <a:off x="928661" y="1785926"/>
          <a:ext cx="7429552" cy="4066805"/>
        </p:xfrm>
        <a:graphic>
          <a:graphicData uri="http://schemas.openxmlformats.org/drawingml/2006/table">
            <a:tbl>
              <a:tblPr/>
              <a:tblGrid>
                <a:gridCol w="426941"/>
                <a:gridCol w="2573456"/>
                <a:gridCol w="4429155"/>
              </a:tblGrid>
              <a:tr h="38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УУД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1. Подготовительный этап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  темы проекта, обоснование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Регулятивные УУД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как постановка учебной задачи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Коммуникативные УУД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обоснование идеи изделия; аргументированная  защита  своего выбора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2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конечного результата,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Регулятивные УУД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прогнозирование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412776"/>
            <a:ext cx="6357982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90703"/>
              </p:ext>
            </p:extLst>
          </p:nvPr>
        </p:nvGraphicFramePr>
        <p:xfrm>
          <a:off x="928663" y="1285859"/>
          <a:ext cx="7292030" cy="3860688"/>
        </p:xfrm>
        <a:graphic>
          <a:graphicData uri="http://schemas.openxmlformats.org/drawingml/2006/table">
            <a:tbl>
              <a:tblPr/>
              <a:tblGrid>
                <a:gridCol w="419038"/>
                <a:gridCol w="2009853"/>
                <a:gridCol w="4863139"/>
              </a:tblGrid>
              <a:tr h="38606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Обсуждение и составление плана проекта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Регулятивные УУД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планирование - определение последовательности промежуточных целей, составление плана и последовательности действий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Познавательные УУД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самостоятельное выделение и формулирование познавательной цели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Коммуникативные УУД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консультация с учителем, обсуждение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Личностные УУД 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самоопределение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412776"/>
            <a:ext cx="6357982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84158"/>
              </p:ext>
            </p:extLst>
          </p:nvPr>
        </p:nvGraphicFramePr>
        <p:xfrm>
          <a:off x="928661" y="1285860"/>
          <a:ext cx="7254544" cy="4767072"/>
        </p:xfrm>
        <a:graphic>
          <a:graphicData uri="http://schemas.openxmlformats.org/drawingml/2006/table">
            <a:tbl>
              <a:tblPr/>
              <a:tblGrid>
                <a:gridCol w="416884"/>
                <a:gridCol w="1654819"/>
                <a:gridCol w="5182841"/>
              </a:tblGrid>
              <a:tr h="25331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Сбор информации 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Познавательные УУД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поиск и выделение необходимой информации; применение методов информационного поиска;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выбор наиболее эффективных способов решения проблемы в зависимости от конкретных условий;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постановка и формулирование проблемы, самостоятельное создание алгоритмов деятельности при решении проблем творческого и поискового характера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Коммуникативные УУД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7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2. Технологический этап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изделия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Регулятивные УУД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поиск новых решений возникшей технической или организационной проблемы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Познавательные УУД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виртуальное и натуральное моделирование технологических объектов и процессов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412776"/>
            <a:ext cx="6357982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87163"/>
              </p:ext>
            </p:extLst>
          </p:nvPr>
        </p:nvGraphicFramePr>
        <p:xfrm>
          <a:off x="954394" y="1124744"/>
          <a:ext cx="7072363" cy="4746483"/>
        </p:xfrm>
        <a:graphic>
          <a:graphicData uri="http://schemas.openxmlformats.org/drawingml/2006/table">
            <a:tbl>
              <a:tblPr/>
              <a:tblGrid>
                <a:gridCol w="406415"/>
                <a:gridCol w="1808163"/>
                <a:gridCol w="4857785"/>
              </a:tblGrid>
              <a:tr h="54756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3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Заключительный этап</a:t>
                      </a: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Оформление проекта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Познавательные УУД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постановка и формулирование проблемы; самостоятельное создание алгоритмов деятельности при решении проблем;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рефлексия способов и условий действия, контроль и оценка процесса и результатов деятельности; построение логической цепи рассуждений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Коммуникативные УУД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 проекта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Защита проекта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Регулятивные УУД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оценка, контроль выполненной работы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Коммуникативные УУД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формулирование собственных мыслей,  обоснование своей точки зрения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выполненной проектной работы, учащийся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научиться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следующими универсальными учебными действиями: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познавательными: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прочитанным текстом, устанавливать логическую последовательность основных фактов;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информационный поиск;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выделять, обобщать, фиксировать необходимую информацию;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логическими действиями анализа, сравнения, синтеза;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собственное высказывание в соответствии с грамматическими и синтаксическими нормами языка;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работать с источниками для получения нужной информации;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и оценивать результаты своего труда.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коммуникативными: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выражать свои мысли;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обсуждении проблем, владеть монологической и диалогической формами речи, грамотно оформлять её; обладать переводческой компетентностью;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ставить вопросы с целью получения дополнительной информации;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высказывать свое мнение, спрашивать мнение других;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эффективно сотрудничать при выполнении совместной работы, уважать мнение других.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3)регулятивными: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ставить цели, видеть пути их достижения;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свои действия с результатами, проводить контроль своей выполненной работы, уметь корректировать свои действия;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правильность выполнения задачи, свои пути её решения;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производить самоконтроль, самооценку своей деятельности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у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труды</Template>
  <TotalTime>991</TotalTime>
  <Words>1184</Words>
  <Application>Microsoft Office PowerPoint</Application>
  <PresentationFormat>Экран (4:3)</PresentationFormat>
  <Paragraphs>208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труды</vt:lpstr>
      <vt:lpstr>Формирование универсальных учебных действий  на уроках технологии в процессе работы над проектом.</vt:lpstr>
      <vt:lpstr>Презентация PowerPoint</vt:lpstr>
      <vt:lpstr>Презентация PowerPoint</vt:lpstr>
      <vt:lpstr>Презентация PowerPoint</vt:lpstr>
      <vt:lpstr>   «Формирование УУД учащихся  на разных этапах работы над проектом»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казенное общеобразовательное учреждение «Нурменская средняя общеобразовательная школа имени генерал-майора В.А.Вержбицого»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обучение</dc:title>
  <dc:creator>User</dc:creator>
  <cp:lastModifiedBy>teacher-1</cp:lastModifiedBy>
  <cp:revision>89</cp:revision>
  <dcterms:created xsi:type="dcterms:W3CDTF">2014-07-24T18:50:19Z</dcterms:created>
  <dcterms:modified xsi:type="dcterms:W3CDTF">2016-05-05T09:20:30Z</dcterms:modified>
</cp:coreProperties>
</file>